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sldIdLst>
    <p:sldId id="336" r:id="rId2"/>
    <p:sldId id="314" r:id="rId3"/>
    <p:sldId id="258" r:id="rId4"/>
    <p:sldId id="291" r:id="rId5"/>
    <p:sldId id="316" r:id="rId6"/>
    <p:sldId id="317" r:id="rId7"/>
    <p:sldId id="347" r:id="rId8"/>
    <p:sldId id="320" r:id="rId9"/>
    <p:sldId id="358" r:id="rId10"/>
    <p:sldId id="359" r:id="rId11"/>
    <p:sldId id="360" r:id="rId12"/>
    <p:sldId id="361" r:id="rId13"/>
    <p:sldId id="385" r:id="rId14"/>
    <p:sldId id="344" r:id="rId15"/>
    <p:sldId id="346" r:id="rId16"/>
    <p:sldId id="319" r:id="rId17"/>
    <p:sldId id="318" r:id="rId18"/>
    <p:sldId id="324" r:id="rId19"/>
    <p:sldId id="349" r:id="rId20"/>
    <p:sldId id="351" r:id="rId21"/>
    <p:sldId id="352" r:id="rId22"/>
    <p:sldId id="350" r:id="rId23"/>
    <p:sldId id="386" r:id="rId24"/>
    <p:sldId id="342" r:id="rId25"/>
    <p:sldId id="376" r:id="rId26"/>
    <p:sldId id="377" r:id="rId27"/>
    <p:sldId id="337" r:id="rId28"/>
    <p:sldId id="353" r:id="rId29"/>
    <p:sldId id="387" r:id="rId30"/>
    <p:sldId id="357" r:id="rId31"/>
    <p:sldId id="355" r:id="rId32"/>
    <p:sldId id="363" r:id="rId33"/>
    <p:sldId id="356" r:id="rId34"/>
    <p:sldId id="332" r:id="rId35"/>
    <p:sldId id="378" r:id="rId36"/>
    <p:sldId id="381" r:id="rId37"/>
    <p:sldId id="371" r:id="rId38"/>
    <p:sldId id="379" r:id="rId39"/>
    <p:sldId id="380" r:id="rId40"/>
    <p:sldId id="367" r:id="rId41"/>
    <p:sldId id="368" r:id="rId42"/>
    <p:sldId id="369" r:id="rId43"/>
    <p:sldId id="382" r:id="rId44"/>
    <p:sldId id="383" r:id="rId45"/>
    <p:sldId id="384" r:id="rId46"/>
    <p:sldId id="372" r:id="rId47"/>
    <p:sldId id="333" r:id="rId48"/>
    <p:sldId id="374" r:id="rId49"/>
    <p:sldId id="267" r:id="rId50"/>
    <p:sldId id="313" r:id="rId51"/>
    <p:sldId id="334" r:id="rId52"/>
    <p:sldId id="335" r:id="rId53"/>
    <p:sldId id="373" r:id="rId54"/>
    <p:sldId id="339" r:id="rId55"/>
    <p:sldId id="274"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1353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522"/>
    <p:restoredTop sz="96395"/>
  </p:normalViewPr>
  <p:slideViewPr>
    <p:cSldViewPr snapToGrid="0" snapToObjects="1">
      <p:cViewPr varScale="1">
        <p:scale>
          <a:sx n="87" d="100"/>
          <a:sy n="87" d="100"/>
        </p:scale>
        <p:origin x="208" y="1592"/>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tiff>
</file>

<file path=ppt/media/image51.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B47814-3B95-9641-80FF-66F29DFF785A}" type="datetimeFigureOut">
              <a:rPr lang="en-US" smtClean="0"/>
              <a:t>9/2/22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7CFDFD-46FD-2142-A3B2-5F563D22242A}" type="slidenum">
              <a:rPr lang="en-US" smtClean="0"/>
              <a:t>‹#›</a:t>
            </a:fld>
            <a:endParaRPr lang="en-US"/>
          </a:p>
        </p:txBody>
      </p:sp>
    </p:spTree>
    <p:extLst>
      <p:ext uri="{BB962C8B-B14F-4D97-AF65-F5344CB8AC3E}">
        <p14:creationId xmlns:p14="http://schemas.microsoft.com/office/powerpoint/2010/main" val="2569803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constructs are not very common in scientific code, and you don’t actually ”need” them. But the same is true of functions!</a:t>
            </a:r>
          </a:p>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6</a:t>
            </a:fld>
            <a:endParaRPr lang="en-US"/>
          </a:p>
        </p:txBody>
      </p:sp>
    </p:spTree>
    <p:extLst>
      <p:ext uri="{BB962C8B-B14F-4D97-AF65-F5344CB8AC3E}">
        <p14:creationId xmlns:p14="http://schemas.microsoft.com/office/powerpoint/2010/main" val="444011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0D8B-984D-9C49-92E2-DF18B61C82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EC5DC2-5C36-E549-9122-BDD2446C2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7BCAF9-537C-E04B-AC83-DE1EF5ED230F}"/>
              </a:ext>
            </a:extLst>
          </p:cNvPr>
          <p:cNvSpPr>
            <a:spLocks noGrp="1"/>
          </p:cNvSpPr>
          <p:nvPr>
            <p:ph type="dt" sz="half" idx="10"/>
          </p:nvPr>
        </p:nvSpPr>
        <p:spPr/>
        <p:txBody>
          <a:bodyPr/>
          <a:lstStyle/>
          <a:p>
            <a:fld id="{C2A38C67-2D84-A14D-B434-381291C3002C}" type="datetime1">
              <a:rPr lang="de-CH" smtClean="0"/>
              <a:t>02.09.22</a:t>
            </a:fld>
            <a:endParaRPr lang="en-US"/>
          </a:p>
        </p:txBody>
      </p:sp>
      <p:sp>
        <p:nvSpPr>
          <p:cNvPr id="6" name="Slide Number Placeholder 5">
            <a:extLst>
              <a:ext uri="{FF2B5EF4-FFF2-40B4-BE49-F238E27FC236}">
                <a16:creationId xmlns:a16="http://schemas.microsoft.com/office/drawing/2014/main" id="{073B9910-3307-1446-80F0-A5D16EA26DE8}"/>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88163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39F1A-6B31-A44A-9218-AB872CFB00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9DC244-4296-3845-9275-DF00D2F42E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2AA6C3-A59E-8C46-B896-F56C670AF9A8}"/>
              </a:ext>
            </a:extLst>
          </p:cNvPr>
          <p:cNvSpPr>
            <a:spLocks noGrp="1"/>
          </p:cNvSpPr>
          <p:nvPr>
            <p:ph type="dt" sz="half" idx="10"/>
          </p:nvPr>
        </p:nvSpPr>
        <p:spPr/>
        <p:txBody>
          <a:bodyPr/>
          <a:lstStyle/>
          <a:p>
            <a:fld id="{0DB781BB-A6E7-7143-87BF-80694C88B79B}" type="datetime1">
              <a:rPr lang="de-CH" smtClean="0"/>
              <a:t>02.09.22</a:t>
            </a:fld>
            <a:endParaRPr lang="en-US"/>
          </a:p>
        </p:txBody>
      </p:sp>
      <p:sp>
        <p:nvSpPr>
          <p:cNvPr id="5" name="Footer Placeholder 4">
            <a:extLst>
              <a:ext uri="{FF2B5EF4-FFF2-40B4-BE49-F238E27FC236}">
                <a16:creationId xmlns:a16="http://schemas.microsoft.com/office/drawing/2014/main" id="{B0CE75E3-1FC3-454C-BB3F-767F33EC5C35}"/>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442539E9-4271-6340-83E4-F981362D5A1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253617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449B30-29BF-9D4E-833F-59C48B87AF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6CB96C-B1FD-924E-A37E-56A0BA51DF3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500C8B-0CC2-F445-9A18-C6AF3343F43B}"/>
              </a:ext>
            </a:extLst>
          </p:cNvPr>
          <p:cNvSpPr>
            <a:spLocks noGrp="1"/>
          </p:cNvSpPr>
          <p:nvPr>
            <p:ph type="dt" sz="half" idx="10"/>
          </p:nvPr>
        </p:nvSpPr>
        <p:spPr/>
        <p:txBody>
          <a:bodyPr/>
          <a:lstStyle/>
          <a:p>
            <a:fld id="{F3CE85C2-E6C3-BE42-808B-2CFC8B09CA47}" type="datetime1">
              <a:rPr lang="de-CH" smtClean="0"/>
              <a:t>02.09.22</a:t>
            </a:fld>
            <a:endParaRPr lang="en-US"/>
          </a:p>
        </p:txBody>
      </p:sp>
      <p:sp>
        <p:nvSpPr>
          <p:cNvPr id="5" name="Footer Placeholder 4">
            <a:extLst>
              <a:ext uri="{FF2B5EF4-FFF2-40B4-BE49-F238E27FC236}">
                <a16:creationId xmlns:a16="http://schemas.microsoft.com/office/drawing/2014/main" id="{8B31D747-AEBB-AA44-A854-15077A157EEA}"/>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A154E852-95AD-0B4A-B59E-DC831CD57209}"/>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812313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E764-F4E6-0C43-99B7-BB70C6D60B2B}"/>
              </a:ext>
            </a:extLst>
          </p:cNvPr>
          <p:cNvSpPr>
            <a:spLocks noGrp="1"/>
          </p:cNvSpPr>
          <p:nvPr>
            <p:ph type="title"/>
          </p:nvPr>
        </p:nvSpPr>
        <p:spPr>
          <a:xfrm>
            <a:off x="346841" y="365126"/>
            <a:ext cx="11487807" cy="95331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7615D70-5DCE-A741-B388-120B6B96AB8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B89D00-2877-D240-B4A2-4C51572D13CB}"/>
              </a:ext>
            </a:extLst>
          </p:cNvPr>
          <p:cNvSpPr>
            <a:spLocks noGrp="1"/>
          </p:cNvSpPr>
          <p:nvPr>
            <p:ph type="dt" sz="half" idx="10"/>
          </p:nvPr>
        </p:nvSpPr>
        <p:spPr/>
        <p:txBody>
          <a:bodyPr/>
          <a:lstStyle/>
          <a:p>
            <a:fld id="{6DEE04A0-3BC3-6340-97F1-509DAB88D32B}" type="datetime1">
              <a:rPr lang="de-CH" smtClean="0"/>
              <a:t>02.09.22</a:t>
            </a:fld>
            <a:endParaRPr lang="en-US"/>
          </a:p>
        </p:txBody>
      </p:sp>
      <p:sp>
        <p:nvSpPr>
          <p:cNvPr id="5" name="Footer Placeholder 4">
            <a:extLst>
              <a:ext uri="{FF2B5EF4-FFF2-40B4-BE49-F238E27FC236}">
                <a16:creationId xmlns:a16="http://schemas.microsoft.com/office/drawing/2014/main" id="{28D68463-67C2-BE46-8E9C-979B973032CC}"/>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476C81B9-F6F5-444C-A44D-CCAED34A9411}"/>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39809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A056-71CE-2041-91FE-5DCE056390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41D84E-299C-2B4C-92F0-72FBC2EC5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0892EB9-5B79-7945-BE3F-A6010F995F36}"/>
              </a:ext>
            </a:extLst>
          </p:cNvPr>
          <p:cNvSpPr>
            <a:spLocks noGrp="1"/>
          </p:cNvSpPr>
          <p:nvPr>
            <p:ph type="dt" sz="half" idx="10"/>
          </p:nvPr>
        </p:nvSpPr>
        <p:spPr/>
        <p:txBody>
          <a:bodyPr/>
          <a:lstStyle/>
          <a:p>
            <a:fld id="{3527F78B-1555-2549-B9BF-CBB3EC135792}" type="datetime1">
              <a:rPr lang="de-CH" smtClean="0"/>
              <a:t>02.09.22</a:t>
            </a:fld>
            <a:endParaRPr lang="en-US"/>
          </a:p>
        </p:txBody>
      </p:sp>
      <p:sp>
        <p:nvSpPr>
          <p:cNvPr id="5" name="Footer Placeholder 4">
            <a:extLst>
              <a:ext uri="{FF2B5EF4-FFF2-40B4-BE49-F238E27FC236}">
                <a16:creationId xmlns:a16="http://schemas.microsoft.com/office/drawing/2014/main" id="{1D35A108-393C-9C43-AAEF-0ED62EFE2DA2}"/>
              </a:ext>
            </a:extLst>
          </p:cNvPr>
          <p:cNvSpPr>
            <a:spLocks noGrp="1"/>
          </p:cNvSpPr>
          <p:nvPr>
            <p:ph type="ftr" sz="quarter" idx="11"/>
          </p:nvPr>
        </p:nvSpPr>
        <p:spPr/>
        <p:txBody>
          <a:bodyPr/>
          <a:lstStyle/>
          <a:p>
            <a:r>
              <a:rPr lang="en-US"/>
              <a:t>August 2022, v. 1.0, CC BY-SA 4.0</a:t>
            </a:r>
          </a:p>
        </p:txBody>
      </p:sp>
      <p:sp>
        <p:nvSpPr>
          <p:cNvPr id="6" name="Slide Number Placeholder 5">
            <a:extLst>
              <a:ext uri="{FF2B5EF4-FFF2-40B4-BE49-F238E27FC236}">
                <a16:creationId xmlns:a16="http://schemas.microsoft.com/office/drawing/2014/main" id="{EC74E8CF-205E-A84A-92AA-132839A2EE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7994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9E869-D40E-834F-A84D-4294F8F0E3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90913C-2286-C548-A2EE-F6700CB3F7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A14E65-C1A9-1B42-B3D3-BA0E086CBB4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2A9269-7CF7-FB4E-B3D0-7F4A447AC79C}"/>
              </a:ext>
            </a:extLst>
          </p:cNvPr>
          <p:cNvSpPr>
            <a:spLocks noGrp="1"/>
          </p:cNvSpPr>
          <p:nvPr>
            <p:ph type="dt" sz="half" idx="10"/>
          </p:nvPr>
        </p:nvSpPr>
        <p:spPr/>
        <p:txBody>
          <a:bodyPr/>
          <a:lstStyle/>
          <a:p>
            <a:fld id="{195DDCA2-0E37-9843-839F-E114A5DD091D}" type="datetime1">
              <a:rPr lang="de-CH" smtClean="0"/>
              <a:t>02.09.22</a:t>
            </a:fld>
            <a:endParaRPr lang="en-US"/>
          </a:p>
        </p:txBody>
      </p:sp>
      <p:sp>
        <p:nvSpPr>
          <p:cNvPr id="6" name="Footer Placeholder 5">
            <a:extLst>
              <a:ext uri="{FF2B5EF4-FFF2-40B4-BE49-F238E27FC236}">
                <a16:creationId xmlns:a16="http://schemas.microsoft.com/office/drawing/2014/main" id="{720935E9-54B5-3E45-BDA1-3C1D25BF7624}"/>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91259F87-3D9B-8A4A-9111-ECA6B63E53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770866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15C53-9CD1-6746-9E17-64F32A49D19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8289D5-A842-F348-BFC2-0CD0E706E9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A5BE76D-7529-FB46-9CA8-2DC810A056E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D4C57B-8F7D-7A4C-8BD0-EAE79F13B3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68A399-3F49-6745-96C0-4AF827D467C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1DC3CE-842E-5D41-8DB3-80CD8E01C0F1}"/>
              </a:ext>
            </a:extLst>
          </p:cNvPr>
          <p:cNvSpPr>
            <a:spLocks noGrp="1"/>
          </p:cNvSpPr>
          <p:nvPr>
            <p:ph type="dt" sz="half" idx="10"/>
          </p:nvPr>
        </p:nvSpPr>
        <p:spPr/>
        <p:txBody>
          <a:bodyPr/>
          <a:lstStyle/>
          <a:p>
            <a:fld id="{DA12093F-02EF-7C49-86DB-351FB34FC8C2}" type="datetime1">
              <a:rPr lang="de-CH" smtClean="0"/>
              <a:t>02.09.22</a:t>
            </a:fld>
            <a:endParaRPr lang="en-US"/>
          </a:p>
        </p:txBody>
      </p:sp>
      <p:sp>
        <p:nvSpPr>
          <p:cNvPr id="8" name="Footer Placeholder 7">
            <a:extLst>
              <a:ext uri="{FF2B5EF4-FFF2-40B4-BE49-F238E27FC236}">
                <a16:creationId xmlns:a16="http://schemas.microsoft.com/office/drawing/2014/main" id="{E37C4363-58BD-8A49-81DA-B0A8AA971736}"/>
              </a:ext>
            </a:extLst>
          </p:cNvPr>
          <p:cNvSpPr>
            <a:spLocks noGrp="1"/>
          </p:cNvSpPr>
          <p:nvPr>
            <p:ph type="ftr" sz="quarter" idx="11"/>
          </p:nvPr>
        </p:nvSpPr>
        <p:spPr/>
        <p:txBody>
          <a:bodyPr/>
          <a:lstStyle/>
          <a:p>
            <a:r>
              <a:rPr lang="en-US"/>
              <a:t>August 2022, v. 1.0, CC BY-SA 4.0</a:t>
            </a:r>
          </a:p>
        </p:txBody>
      </p:sp>
      <p:sp>
        <p:nvSpPr>
          <p:cNvPr id="9" name="Slide Number Placeholder 8">
            <a:extLst>
              <a:ext uri="{FF2B5EF4-FFF2-40B4-BE49-F238E27FC236}">
                <a16:creationId xmlns:a16="http://schemas.microsoft.com/office/drawing/2014/main" id="{92E10B97-C387-E448-A8FB-EABEFCCAD9F3}"/>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4126491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0B70-7587-1A4D-BE59-091B18ECBB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370A29-1126-2349-8E10-CDA481EEF228}"/>
              </a:ext>
            </a:extLst>
          </p:cNvPr>
          <p:cNvSpPr>
            <a:spLocks noGrp="1"/>
          </p:cNvSpPr>
          <p:nvPr>
            <p:ph type="dt" sz="half" idx="10"/>
          </p:nvPr>
        </p:nvSpPr>
        <p:spPr/>
        <p:txBody>
          <a:bodyPr/>
          <a:lstStyle/>
          <a:p>
            <a:fld id="{69E10ED3-849E-CD48-B07A-D24EDB957FF2}" type="datetime1">
              <a:rPr lang="de-CH" smtClean="0"/>
              <a:t>02.09.22</a:t>
            </a:fld>
            <a:endParaRPr lang="en-US"/>
          </a:p>
        </p:txBody>
      </p:sp>
      <p:sp>
        <p:nvSpPr>
          <p:cNvPr id="4" name="Footer Placeholder 3">
            <a:extLst>
              <a:ext uri="{FF2B5EF4-FFF2-40B4-BE49-F238E27FC236}">
                <a16:creationId xmlns:a16="http://schemas.microsoft.com/office/drawing/2014/main" id="{BF8BCD13-890B-4B49-AD3B-3AB9FE71DF81}"/>
              </a:ext>
            </a:extLst>
          </p:cNvPr>
          <p:cNvSpPr>
            <a:spLocks noGrp="1"/>
          </p:cNvSpPr>
          <p:nvPr>
            <p:ph type="ftr" sz="quarter" idx="11"/>
          </p:nvPr>
        </p:nvSpPr>
        <p:spPr/>
        <p:txBody>
          <a:bodyPr/>
          <a:lstStyle/>
          <a:p>
            <a:r>
              <a:rPr lang="en-US"/>
              <a:t>August 2022, v. 1.0, CC BY-SA 4.0</a:t>
            </a:r>
          </a:p>
        </p:txBody>
      </p:sp>
      <p:sp>
        <p:nvSpPr>
          <p:cNvPr id="5" name="Slide Number Placeholder 4">
            <a:extLst>
              <a:ext uri="{FF2B5EF4-FFF2-40B4-BE49-F238E27FC236}">
                <a16:creationId xmlns:a16="http://schemas.microsoft.com/office/drawing/2014/main" id="{C2AA80EC-CF31-A542-AAD7-B4ECB92BC31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607117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7F6F24-60D9-9141-AB6F-F62FD9561BF7}"/>
              </a:ext>
            </a:extLst>
          </p:cNvPr>
          <p:cNvSpPr>
            <a:spLocks noGrp="1"/>
          </p:cNvSpPr>
          <p:nvPr>
            <p:ph type="dt" sz="half" idx="10"/>
          </p:nvPr>
        </p:nvSpPr>
        <p:spPr/>
        <p:txBody>
          <a:bodyPr/>
          <a:lstStyle/>
          <a:p>
            <a:fld id="{C15C96AE-7CF0-624A-BEA4-6F41AEF35672}" type="datetime1">
              <a:rPr lang="de-CH" smtClean="0"/>
              <a:t>02.09.22</a:t>
            </a:fld>
            <a:endParaRPr lang="en-US"/>
          </a:p>
        </p:txBody>
      </p:sp>
      <p:sp>
        <p:nvSpPr>
          <p:cNvPr id="3" name="Footer Placeholder 2">
            <a:extLst>
              <a:ext uri="{FF2B5EF4-FFF2-40B4-BE49-F238E27FC236}">
                <a16:creationId xmlns:a16="http://schemas.microsoft.com/office/drawing/2014/main" id="{1AE0AF1D-E870-104A-A97F-FE22D9CC0973}"/>
              </a:ext>
            </a:extLst>
          </p:cNvPr>
          <p:cNvSpPr>
            <a:spLocks noGrp="1"/>
          </p:cNvSpPr>
          <p:nvPr>
            <p:ph type="ftr" sz="quarter" idx="11"/>
          </p:nvPr>
        </p:nvSpPr>
        <p:spPr/>
        <p:txBody>
          <a:bodyPr/>
          <a:lstStyle/>
          <a:p>
            <a:r>
              <a:rPr lang="en-US"/>
              <a:t>August 2022, v. 1.0, CC BY-SA 4.0</a:t>
            </a:r>
          </a:p>
        </p:txBody>
      </p:sp>
      <p:sp>
        <p:nvSpPr>
          <p:cNvPr id="4" name="Slide Number Placeholder 3">
            <a:extLst>
              <a:ext uri="{FF2B5EF4-FFF2-40B4-BE49-F238E27FC236}">
                <a16:creationId xmlns:a16="http://schemas.microsoft.com/office/drawing/2014/main" id="{D6E78FAD-81FF-724D-8888-15C0473968A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960675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024DE-DA12-B74C-BAF3-99A91882A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21ADB4-9A15-7541-B2C0-B75F5D09B3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7E7B62-831E-CC4A-B692-794F964A82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DBFBA3C-DBF5-5E4A-86CA-D9BB1226AAE2}"/>
              </a:ext>
            </a:extLst>
          </p:cNvPr>
          <p:cNvSpPr>
            <a:spLocks noGrp="1"/>
          </p:cNvSpPr>
          <p:nvPr>
            <p:ph type="dt" sz="half" idx="10"/>
          </p:nvPr>
        </p:nvSpPr>
        <p:spPr/>
        <p:txBody>
          <a:bodyPr/>
          <a:lstStyle/>
          <a:p>
            <a:fld id="{32A0AF74-D694-7245-98EA-DBF2D015F6CA}" type="datetime1">
              <a:rPr lang="de-CH" smtClean="0"/>
              <a:t>02.09.22</a:t>
            </a:fld>
            <a:endParaRPr lang="en-US"/>
          </a:p>
        </p:txBody>
      </p:sp>
      <p:sp>
        <p:nvSpPr>
          <p:cNvPr id="6" name="Footer Placeholder 5">
            <a:extLst>
              <a:ext uri="{FF2B5EF4-FFF2-40B4-BE49-F238E27FC236}">
                <a16:creationId xmlns:a16="http://schemas.microsoft.com/office/drawing/2014/main" id="{CC8BCE92-6E25-104E-A0C8-BD366AC7F86E}"/>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E98F28FD-789A-9D46-B536-CD2CADA595C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63288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DD0C6-C1B8-294C-8AD9-2F0A1BA3F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D14A9E-19CD-7047-8513-30B2DAB918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016C16-BCC4-C440-9439-9271AEC29A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E44A7F-D1B0-5442-9B4B-8BD9185FF3B6}"/>
              </a:ext>
            </a:extLst>
          </p:cNvPr>
          <p:cNvSpPr>
            <a:spLocks noGrp="1"/>
          </p:cNvSpPr>
          <p:nvPr>
            <p:ph type="dt" sz="half" idx="10"/>
          </p:nvPr>
        </p:nvSpPr>
        <p:spPr/>
        <p:txBody>
          <a:bodyPr/>
          <a:lstStyle/>
          <a:p>
            <a:fld id="{3F7D1CFC-515A-0548-9EDF-8A6C00495E14}" type="datetime1">
              <a:rPr lang="de-CH" smtClean="0"/>
              <a:t>02.09.22</a:t>
            </a:fld>
            <a:endParaRPr lang="en-US"/>
          </a:p>
        </p:txBody>
      </p:sp>
      <p:sp>
        <p:nvSpPr>
          <p:cNvPr id="6" name="Footer Placeholder 5">
            <a:extLst>
              <a:ext uri="{FF2B5EF4-FFF2-40B4-BE49-F238E27FC236}">
                <a16:creationId xmlns:a16="http://schemas.microsoft.com/office/drawing/2014/main" id="{88096DEA-9FC3-6A40-942E-4DAE3C5ECEF9}"/>
              </a:ext>
            </a:extLst>
          </p:cNvPr>
          <p:cNvSpPr>
            <a:spLocks noGrp="1"/>
          </p:cNvSpPr>
          <p:nvPr>
            <p:ph type="ftr" sz="quarter" idx="11"/>
          </p:nvPr>
        </p:nvSpPr>
        <p:spPr/>
        <p:txBody>
          <a:bodyPr/>
          <a:lstStyle/>
          <a:p>
            <a:r>
              <a:rPr lang="en-US"/>
              <a:t>August 2022, v. 1.0, CC BY-SA 4.0</a:t>
            </a:r>
          </a:p>
        </p:txBody>
      </p:sp>
      <p:sp>
        <p:nvSpPr>
          <p:cNvPr id="7" name="Slide Number Placeholder 6">
            <a:extLst>
              <a:ext uri="{FF2B5EF4-FFF2-40B4-BE49-F238E27FC236}">
                <a16:creationId xmlns:a16="http://schemas.microsoft.com/office/drawing/2014/main" id="{715255FA-0801-0F4F-B164-C94880C71EEB}"/>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630729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EB3635-41D3-4245-AA1D-BB85493D85DA}"/>
              </a:ext>
            </a:extLst>
          </p:cNvPr>
          <p:cNvSpPr>
            <a:spLocks noGrp="1"/>
          </p:cNvSpPr>
          <p:nvPr>
            <p:ph type="title"/>
          </p:nvPr>
        </p:nvSpPr>
        <p:spPr>
          <a:xfrm>
            <a:off x="336331" y="365126"/>
            <a:ext cx="11456276" cy="95331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4F2A55D-7A82-3347-91C5-C1C43907B75A}"/>
              </a:ext>
            </a:extLst>
          </p:cNvPr>
          <p:cNvSpPr>
            <a:spLocks noGrp="1"/>
          </p:cNvSpPr>
          <p:nvPr>
            <p:ph type="body" idx="1"/>
          </p:nvPr>
        </p:nvSpPr>
        <p:spPr>
          <a:xfrm>
            <a:off x="838200" y="1605516"/>
            <a:ext cx="10515600" cy="457144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EF1B67-C66E-F44C-9C6E-D683157F4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76CA77-B826-BE4D-A381-8E2368444F44}" type="datetime1">
              <a:rPr lang="de-CH" smtClean="0"/>
              <a:t>02.09.22</a:t>
            </a:fld>
            <a:endParaRPr lang="en-US"/>
          </a:p>
        </p:txBody>
      </p:sp>
      <p:sp>
        <p:nvSpPr>
          <p:cNvPr id="5" name="Footer Placeholder 4">
            <a:extLst>
              <a:ext uri="{FF2B5EF4-FFF2-40B4-BE49-F238E27FC236}">
                <a16:creationId xmlns:a16="http://schemas.microsoft.com/office/drawing/2014/main" id="{32D97DE8-2F2A-8F4F-9482-1CAB06CF2381}"/>
              </a:ext>
            </a:extLst>
          </p:cNvPr>
          <p:cNvSpPr>
            <a:spLocks noGrp="1"/>
          </p:cNvSpPr>
          <p:nvPr>
            <p:ph type="ftr" sz="quarter" idx="3"/>
          </p:nvPr>
        </p:nvSpPr>
        <p:spPr>
          <a:xfrm>
            <a:off x="7239000" y="6356350"/>
            <a:ext cx="4114800" cy="365125"/>
          </a:xfrm>
          <a:prstGeom prst="rect">
            <a:avLst/>
          </a:prstGeom>
        </p:spPr>
        <p:txBody>
          <a:bodyPr vert="horz" lIns="91440" tIns="45720" rIns="91440" bIns="45720" rtlCol="0" anchor="ctr"/>
          <a:lstStyle>
            <a:lvl1pPr algn="r">
              <a:defRPr sz="1200">
                <a:solidFill>
                  <a:schemeClr val="tx1"/>
                </a:solidFill>
              </a:defRPr>
            </a:lvl1pPr>
          </a:lstStyle>
          <a:p>
            <a:r>
              <a:rPr lang="en-US"/>
              <a:t>August 2022, v. 1.0, CC BY-SA 4.0</a:t>
            </a:r>
          </a:p>
        </p:txBody>
      </p:sp>
      <p:sp>
        <p:nvSpPr>
          <p:cNvPr id="6" name="Slide Number Placeholder 5">
            <a:extLst>
              <a:ext uri="{FF2B5EF4-FFF2-40B4-BE49-F238E27FC236}">
                <a16:creationId xmlns:a16="http://schemas.microsoft.com/office/drawing/2014/main" id="{386FAFA8-CA77-6C4C-8E24-06839D45F857}"/>
              </a:ext>
            </a:extLst>
          </p:cNvPr>
          <p:cNvSpPr>
            <a:spLocks noGrp="1"/>
          </p:cNvSpPr>
          <p:nvPr>
            <p:ph type="sldNum" sz="quarter" idx="4"/>
          </p:nvPr>
        </p:nvSpPr>
        <p:spPr>
          <a:xfrm>
            <a:off x="4692869" y="6356349"/>
            <a:ext cx="2743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0C42F55C-AD0D-074B-87EB-0A66B1575CF4}" type="slidenum">
              <a:rPr lang="en-US" smtClean="0"/>
              <a:pPr/>
              <a:t>‹#›</a:t>
            </a:fld>
            <a:endParaRPr lang="en-US"/>
          </a:p>
        </p:txBody>
      </p:sp>
    </p:spTree>
    <p:extLst>
      <p:ext uri="{BB962C8B-B14F-4D97-AF65-F5344CB8AC3E}">
        <p14:creationId xmlns:p14="http://schemas.microsoft.com/office/powerpoint/2010/main" val="2504628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6.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6.svg"/></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7.png"/><Relationship Id="rId1" Type="http://schemas.openxmlformats.org/officeDocument/2006/relationships/slideLayout" Target="../slideLayouts/slideLayout6.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6.sv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dfm/savefig"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26.svg"/></Relationships>
</file>

<file path=ppt/slides/_rels/slide4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1.tiff"/><Relationship Id="rId2" Type="http://schemas.openxmlformats.org/officeDocument/2006/relationships/image" Target="../media/image50.tif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Pattern variation by AbsurdWordPreferred on DeviantArt">
            <a:extLst>
              <a:ext uri="{FF2B5EF4-FFF2-40B4-BE49-F238E27FC236}">
                <a16:creationId xmlns:a16="http://schemas.microsoft.com/office/drawing/2014/main" id="{8E0F0458-72BC-6CD7-D12B-7786994BBD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961"/>
          <a:stretch/>
        </p:blipFill>
        <p:spPr bwMode="auto">
          <a:xfrm rot="5400000">
            <a:off x="2667000" y="-2666999"/>
            <a:ext cx="6858000" cy="12192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F79DA33-CC1B-DB43-9F38-3B5E12580F71}"/>
              </a:ext>
            </a:extLst>
          </p:cNvPr>
          <p:cNvSpPr>
            <a:spLocks noGrp="1"/>
          </p:cNvSpPr>
          <p:nvPr>
            <p:ph type="ctrTitle"/>
          </p:nvPr>
        </p:nvSpPr>
        <p:spPr>
          <a:xfrm>
            <a:off x="415158" y="1629103"/>
            <a:ext cx="11361684" cy="2703184"/>
          </a:xfrm>
          <a:solidFill>
            <a:schemeClr val="accent6">
              <a:alpha val="25000"/>
            </a:schemeClr>
          </a:solidFill>
        </p:spPr>
        <p:txBody>
          <a:bodyPr lIns="0" tIns="0" rIns="0" bIns="0">
            <a:noAutofit/>
          </a:bodyPr>
          <a:lstStyle/>
          <a:p>
            <a:r>
              <a:rPr lang="en-US" sz="9600" dirty="0">
                <a:ln w="12700">
                  <a:noFill/>
                </a:ln>
                <a:solidFill>
                  <a:schemeClr val="bg1"/>
                </a:solidFill>
              </a:rPr>
              <a:t>Scientific programming patterns</a:t>
            </a:r>
          </a:p>
        </p:txBody>
      </p:sp>
      <p:sp>
        <p:nvSpPr>
          <p:cNvPr id="3" name="Subtitle 2">
            <a:extLst>
              <a:ext uri="{FF2B5EF4-FFF2-40B4-BE49-F238E27FC236}">
                <a16:creationId xmlns:a16="http://schemas.microsoft.com/office/drawing/2014/main" id="{5A56A4C6-79ED-134E-B9CD-5051BA0F2F5B}"/>
              </a:ext>
            </a:extLst>
          </p:cNvPr>
          <p:cNvSpPr>
            <a:spLocks noGrp="1"/>
          </p:cNvSpPr>
          <p:nvPr>
            <p:ph type="subTitle" idx="1"/>
          </p:nvPr>
        </p:nvSpPr>
        <p:spPr>
          <a:xfrm>
            <a:off x="2564524" y="5228897"/>
            <a:ext cx="7062953" cy="625473"/>
          </a:xfrm>
          <a:solidFill>
            <a:schemeClr val="accent6">
              <a:alpha val="25000"/>
            </a:schemeClr>
          </a:solidFill>
        </p:spPr>
        <p:txBody>
          <a:bodyPr>
            <a:normAutofit lnSpcReduction="10000"/>
          </a:bodyPr>
          <a:lstStyle/>
          <a:p>
            <a:r>
              <a:rPr lang="en-GB" sz="4000" dirty="0">
                <a:ln w="12700">
                  <a:noFill/>
                </a:ln>
                <a:solidFill>
                  <a:schemeClr val="bg1"/>
                </a:solidFill>
              </a:rPr>
              <a:t>Lisa </a:t>
            </a:r>
            <a:r>
              <a:rPr lang="en-GB" sz="4000" dirty="0" err="1">
                <a:ln w="12700">
                  <a:noFill/>
                </a:ln>
                <a:solidFill>
                  <a:schemeClr val="bg1"/>
                </a:solidFill>
              </a:rPr>
              <a:t>Schwetlick</a:t>
            </a:r>
            <a:r>
              <a:rPr lang="en-GB" sz="4000" dirty="0">
                <a:ln w="12700">
                  <a:noFill/>
                </a:ln>
                <a:solidFill>
                  <a:schemeClr val="bg1"/>
                </a:solidFill>
              </a:rPr>
              <a:t> and </a:t>
            </a:r>
            <a:r>
              <a:rPr lang="en-US" sz="4000" dirty="0">
                <a:ln w="12700">
                  <a:noFill/>
                </a:ln>
                <a:solidFill>
                  <a:schemeClr val="bg1"/>
                </a:solidFill>
              </a:rPr>
              <a:t>Pietro Berkes</a:t>
            </a:r>
          </a:p>
        </p:txBody>
      </p:sp>
    </p:spTree>
    <p:extLst>
      <p:ext uri="{BB962C8B-B14F-4D97-AF65-F5344CB8AC3E}">
        <p14:creationId xmlns:p14="http://schemas.microsoft.com/office/powerpoint/2010/main" val="369699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DA37-B6A8-F015-3F28-036DCCA2E313}"/>
              </a:ext>
            </a:extLst>
          </p:cNvPr>
          <p:cNvSpPr>
            <a:spLocks noGrp="1"/>
          </p:cNvSpPr>
          <p:nvPr>
            <p:ph type="title"/>
          </p:nvPr>
        </p:nvSpPr>
        <p:spPr/>
        <p:txBody>
          <a:bodyPr/>
          <a:lstStyle/>
          <a:p>
            <a:r>
              <a:rPr lang="en-DE" dirty="0"/>
              <a:t>Excursion: let’s walk!</a:t>
            </a:r>
          </a:p>
        </p:txBody>
      </p:sp>
      <p:sp>
        <p:nvSpPr>
          <p:cNvPr id="5" name="Footer Placeholder 4">
            <a:extLst>
              <a:ext uri="{FF2B5EF4-FFF2-40B4-BE49-F238E27FC236}">
                <a16:creationId xmlns:a16="http://schemas.microsoft.com/office/drawing/2014/main" id="{94F88961-9A84-0BDE-4EA3-F4E59EC4967C}"/>
              </a:ext>
            </a:extLst>
          </p:cNvPr>
          <p:cNvSpPr>
            <a:spLocks noGrp="1"/>
          </p:cNvSpPr>
          <p:nvPr>
            <p:ph type="ftr" sz="quarter" idx="11"/>
          </p:nvPr>
        </p:nvSpPr>
        <p:spPr>
          <a:xfrm>
            <a:off x="8077200" y="6492875"/>
            <a:ext cx="4114800" cy="365125"/>
          </a:xfrm>
        </p:spPr>
        <p:txBody>
          <a:bodyPr/>
          <a:lstStyle/>
          <a:p>
            <a:r>
              <a:rPr lang="en-US" dirty="0"/>
              <a:t>August 2022, v. 1.0, CC BY-SA 4.0</a:t>
            </a:r>
          </a:p>
        </p:txBody>
      </p:sp>
      <p:pic>
        <p:nvPicPr>
          <p:cNvPr id="7" name="Picture 6" descr="Chart&#10;&#10;Description automatically generated">
            <a:extLst>
              <a:ext uri="{FF2B5EF4-FFF2-40B4-BE49-F238E27FC236}">
                <a16:creationId xmlns:a16="http://schemas.microsoft.com/office/drawing/2014/main" id="{CBF212D8-949D-A192-80EA-B81BF27D74F0}"/>
              </a:ext>
            </a:extLst>
          </p:cNvPr>
          <p:cNvPicPr>
            <a:picLocks noChangeAspect="1"/>
          </p:cNvPicPr>
          <p:nvPr/>
        </p:nvPicPr>
        <p:blipFill>
          <a:blip r:embed="rId2"/>
          <a:stretch>
            <a:fillRect/>
          </a:stretch>
        </p:blipFill>
        <p:spPr>
          <a:xfrm>
            <a:off x="403604" y="1406444"/>
            <a:ext cx="4304212" cy="4304212"/>
          </a:xfrm>
          <a:prstGeom prst="rect">
            <a:avLst/>
          </a:prstGeom>
        </p:spPr>
      </p:pic>
      <p:pic>
        <p:nvPicPr>
          <p:cNvPr id="17" name="Picture 16" descr="Chart&#10;&#10;Description automatically generated">
            <a:extLst>
              <a:ext uri="{FF2B5EF4-FFF2-40B4-BE49-F238E27FC236}">
                <a16:creationId xmlns:a16="http://schemas.microsoft.com/office/drawing/2014/main" id="{00B16785-E054-F3C9-F092-D2C9C47DB3C2}"/>
              </a:ext>
            </a:extLst>
          </p:cNvPr>
          <p:cNvPicPr>
            <a:picLocks noChangeAspect="1"/>
          </p:cNvPicPr>
          <p:nvPr/>
        </p:nvPicPr>
        <p:blipFill>
          <a:blip r:embed="rId3"/>
          <a:stretch>
            <a:fillRect/>
          </a:stretch>
        </p:blipFill>
        <p:spPr>
          <a:xfrm>
            <a:off x="3884478" y="1406444"/>
            <a:ext cx="4304212" cy="4304212"/>
          </a:xfrm>
          <a:prstGeom prst="rect">
            <a:avLst/>
          </a:prstGeom>
        </p:spPr>
      </p:pic>
      <p:pic>
        <p:nvPicPr>
          <p:cNvPr id="16" name="Picture 15" descr="Chart&#10;&#10;Description automatically generated">
            <a:extLst>
              <a:ext uri="{FF2B5EF4-FFF2-40B4-BE49-F238E27FC236}">
                <a16:creationId xmlns:a16="http://schemas.microsoft.com/office/drawing/2014/main" id="{4521A8ED-F698-7DF3-D2A0-57AF1AD79888}"/>
              </a:ext>
            </a:extLst>
          </p:cNvPr>
          <p:cNvPicPr>
            <a:picLocks noChangeAspect="1"/>
          </p:cNvPicPr>
          <p:nvPr/>
        </p:nvPicPr>
        <p:blipFill>
          <a:blip r:embed="rId4"/>
          <a:stretch>
            <a:fillRect/>
          </a:stretch>
        </p:blipFill>
        <p:spPr>
          <a:xfrm>
            <a:off x="7359716" y="1406444"/>
            <a:ext cx="4304212" cy="4304212"/>
          </a:xfrm>
          <a:prstGeom prst="rect">
            <a:avLst/>
          </a:prstGeom>
        </p:spPr>
      </p:pic>
      <p:sp>
        <p:nvSpPr>
          <p:cNvPr id="18" name="Content Placeholder 2">
            <a:extLst>
              <a:ext uri="{FF2B5EF4-FFF2-40B4-BE49-F238E27FC236}">
                <a16:creationId xmlns:a16="http://schemas.microsoft.com/office/drawing/2014/main" id="{5419E566-57E2-96F2-3AC0-CD18576AF46E}"/>
              </a:ext>
            </a:extLst>
          </p:cNvPr>
          <p:cNvSpPr txBox="1">
            <a:spLocks/>
          </p:cNvSpPr>
          <p:nvPr/>
        </p:nvSpPr>
        <p:spPr>
          <a:xfrm>
            <a:off x="1007801" y="5332355"/>
            <a:ext cx="2438400" cy="953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Walker </a:t>
            </a:r>
            <a:r>
              <a:rPr lang="de-DE" dirty="0" err="1"/>
              <a:t>starts</a:t>
            </a:r>
            <a:r>
              <a:rPr lang="de-DE" dirty="0"/>
              <a:t> </a:t>
            </a:r>
            <a:r>
              <a:rPr lang="de-DE" dirty="0" err="1"/>
              <a:t>somewhere</a:t>
            </a:r>
            <a:endParaRPr lang="en-CH" dirty="0"/>
          </a:p>
        </p:txBody>
      </p:sp>
      <p:sp>
        <p:nvSpPr>
          <p:cNvPr id="19" name="Content Placeholder 2">
            <a:extLst>
              <a:ext uri="{FF2B5EF4-FFF2-40B4-BE49-F238E27FC236}">
                <a16:creationId xmlns:a16="http://schemas.microsoft.com/office/drawing/2014/main" id="{38C233D1-78F0-BBF9-3758-3C66D3CF5690}"/>
              </a:ext>
            </a:extLst>
          </p:cNvPr>
          <p:cNvSpPr txBox="1">
            <a:spLocks/>
          </p:cNvSpPr>
          <p:nvPr/>
        </p:nvSpPr>
        <p:spPr>
          <a:xfrm>
            <a:off x="4437782" y="5400814"/>
            <a:ext cx="2575776" cy="953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It</a:t>
            </a:r>
            <a:r>
              <a:rPr lang="de-DE" dirty="0"/>
              <a:t> </a:t>
            </a:r>
            <a:r>
              <a:rPr lang="de-DE" dirty="0" err="1"/>
              <a:t>could</a:t>
            </a:r>
            <a:r>
              <a:rPr lang="de-DE" dirty="0"/>
              <a:t> </a:t>
            </a:r>
            <a:r>
              <a:rPr lang="de-DE" dirty="0" err="1"/>
              <a:t>walk</a:t>
            </a:r>
            <a:r>
              <a:rPr lang="de-DE" dirty="0"/>
              <a:t> </a:t>
            </a:r>
            <a:r>
              <a:rPr lang="de-DE" dirty="0" err="1"/>
              <a:t>one</a:t>
            </a:r>
            <a:r>
              <a:rPr lang="de-DE" dirty="0"/>
              <a:t> </a:t>
            </a:r>
            <a:r>
              <a:rPr lang="de-DE" dirty="0" err="1"/>
              <a:t>step</a:t>
            </a:r>
            <a:r>
              <a:rPr lang="de-DE" dirty="0"/>
              <a:t> in </a:t>
            </a:r>
            <a:r>
              <a:rPr lang="de-DE" dirty="0" err="1"/>
              <a:t>any</a:t>
            </a:r>
            <a:r>
              <a:rPr lang="de-DE" dirty="0"/>
              <a:t> </a:t>
            </a:r>
            <a:r>
              <a:rPr lang="de-DE" dirty="0" err="1"/>
              <a:t>direction</a:t>
            </a:r>
            <a:endParaRPr lang="en-CH" dirty="0"/>
          </a:p>
        </p:txBody>
      </p:sp>
      <p:sp>
        <p:nvSpPr>
          <p:cNvPr id="20" name="Content Placeholder 2">
            <a:extLst>
              <a:ext uri="{FF2B5EF4-FFF2-40B4-BE49-F238E27FC236}">
                <a16:creationId xmlns:a16="http://schemas.microsoft.com/office/drawing/2014/main" id="{4C1729DD-C25E-3D07-2CFC-4BAC7027C78D}"/>
              </a:ext>
            </a:extLst>
          </p:cNvPr>
          <p:cNvSpPr txBox="1">
            <a:spLocks/>
          </p:cNvSpPr>
          <p:nvPr/>
        </p:nvSpPr>
        <p:spPr>
          <a:xfrm>
            <a:off x="7863739" y="5386134"/>
            <a:ext cx="2717175" cy="10187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It</a:t>
            </a:r>
            <a:r>
              <a:rPr lang="de-DE" dirty="0"/>
              <a:t> </a:t>
            </a:r>
            <a:r>
              <a:rPr lang="de-DE" dirty="0" err="1"/>
              <a:t>randomly</a:t>
            </a:r>
            <a:r>
              <a:rPr lang="de-DE" dirty="0"/>
              <a:t> </a:t>
            </a:r>
            <a:r>
              <a:rPr lang="de-DE" dirty="0" err="1"/>
              <a:t>selects</a:t>
            </a:r>
            <a:r>
              <a:rPr lang="de-DE" dirty="0"/>
              <a:t> </a:t>
            </a:r>
            <a:r>
              <a:rPr lang="de-DE" dirty="0" err="1"/>
              <a:t>one</a:t>
            </a:r>
            <a:r>
              <a:rPr lang="de-DE" dirty="0"/>
              <a:t> </a:t>
            </a:r>
            <a:r>
              <a:rPr lang="de-DE" dirty="0" err="1"/>
              <a:t>step</a:t>
            </a:r>
            <a:endParaRPr lang="en-CH" dirty="0"/>
          </a:p>
        </p:txBody>
      </p:sp>
      <p:pic>
        <p:nvPicPr>
          <p:cNvPr id="21" name="Picture 20" descr="A black and white design&#10;&#10;Description automatically generated with low confidence">
            <a:extLst>
              <a:ext uri="{FF2B5EF4-FFF2-40B4-BE49-F238E27FC236}">
                <a16:creationId xmlns:a16="http://schemas.microsoft.com/office/drawing/2014/main" id="{7739C2B2-0CF6-046E-7122-02D4213F2414}"/>
              </a:ext>
            </a:extLst>
          </p:cNvPr>
          <p:cNvPicPr>
            <a:picLocks noChangeAspect="1"/>
          </p:cNvPicPr>
          <p:nvPr/>
        </p:nvPicPr>
        <p:blipFill rotWithShape="1">
          <a:blip r:embed="rId5"/>
          <a:srcRect l="314" t="17117" r="-127" b="63658"/>
          <a:stretch/>
        </p:blipFill>
        <p:spPr>
          <a:xfrm>
            <a:off x="5347063" y="0"/>
            <a:ext cx="6844938" cy="1318438"/>
          </a:xfrm>
          <a:prstGeom prst="rect">
            <a:avLst/>
          </a:prstGeom>
        </p:spPr>
      </p:pic>
    </p:spTree>
    <p:extLst>
      <p:ext uri="{BB962C8B-B14F-4D97-AF65-F5344CB8AC3E}">
        <p14:creationId xmlns:p14="http://schemas.microsoft.com/office/powerpoint/2010/main" val="2449830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DA37-B6A8-F015-3F28-036DCCA2E313}"/>
              </a:ext>
            </a:extLst>
          </p:cNvPr>
          <p:cNvSpPr>
            <a:spLocks noGrp="1"/>
          </p:cNvSpPr>
          <p:nvPr>
            <p:ph type="title"/>
          </p:nvPr>
        </p:nvSpPr>
        <p:spPr/>
        <p:txBody>
          <a:bodyPr/>
          <a:lstStyle/>
          <a:p>
            <a:r>
              <a:rPr lang="en-DE" dirty="0"/>
              <a:t>Excursion: let’s walk!</a:t>
            </a:r>
          </a:p>
        </p:txBody>
      </p:sp>
      <p:sp>
        <p:nvSpPr>
          <p:cNvPr id="5" name="Footer Placeholder 4">
            <a:extLst>
              <a:ext uri="{FF2B5EF4-FFF2-40B4-BE49-F238E27FC236}">
                <a16:creationId xmlns:a16="http://schemas.microsoft.com/office/drawing/2014/main" id="{94F88961-9A84-0BDE-4EA3-F4E59EC4967C}"/>
              </a:ext>
            </a:extLst>
          </p:cNvPr>
          <p:cNvSpPr>
            <a:spLocks noGrp="1"/>
          </p:cNvSpPr>
          <p:nvPr>
            <p:ph type="ftr" sz="quarter" idx="11"/>
          </p:nvPr>
        </p:nvSpPr>
        <p:spPr>
          <a:xfrm>
            <a:off x="8077200" y="6492874"/>
            <a:ext cx="4114800" cy="365125"/>
          </a:xfrm>
        </p:spPr>
        <p:txBody>
          <a:bodyPr/>
          <a:lstStyle/>
          <a:p>
            <a:r>
              <a:rPr lang="en-US" dirty="0"/>
              <a:t>August 2022, v. 1.0, CC BY-SA 4.0</a:t>
            </a:r>
          </a:p>
        </p:txBody>
      </p:sp>
      <p:pic>
        <p:nvPicPr>
          <p:cNvPr id="13" name="Picture 12" descr="Chart&#10;&#10;Description automatically generated">
            <a:extLst>
              <a:ext uri="{FF2B5EF4-FFF2-40B4-BE49-F238E27FC236}">
                <a16:creationId xmlns:a16="http://schemas.microsoft.com/office/drawing/2014/main" id="{EA859FAE-3382-67E1-ACD5-811836A43173}"/>
              </a:ext>
            </a:extLst>
          </p:cNvPr>
          <p:cNvPicPr>
            <a:picLocks noChangeAspect="1"/>
          </p:cNvPicPr>
          <p:nvPr/>
        </p:nvPicPr>
        <p:blipFill>
          <a:blip r:embed="rId2"/>
          <a:stretch>
            <a:fillRect/>
          </a:stretch>
        </p:blipFill>
        <p:spPr>
          <a:xfrm>
            <a:off x="556252" y="1083645"/>
            <a:ext cx="5064033" cy="5064033"/>
          </a:xfrm>
          <a:prstGeom prst="rect">
            <a:avLst/>
          </a:prstGeom>
        </p:spPr>
      </p:pic>
      <p:pic>
        <p:nvPicPr>
          <p:cNvPr id="15" name="Picture 14" descr="Chart, bar chart&#10;&#10;Description automatically generated">
            <a:extLst>
              <a:ext uri="{FF2B5EF4-FFF2-40B4-BE49-F238E27FC236}">
                <a16:creationId xmlns:a16="http://schemas.microsoft.com/office/drawing/2014/main" id="{14327C9D-AA75-B567-1639-459396F990CE}"/>
              </a:ext>
            </a:extLst>
          </p:cNvPr>
          <p:cNvPicPr>
            <a:picLocks noChangeAspect="1"/>
          </p:cNvPicPr>
          <p:nvPr/>
        </p:nvPicPr>
        <p:blipFill>
          <a:blip r:embed="rId3"/>
          <a:stretch>
            <a:fillRect/>
          </a:stretch>
        </p:blipFill>
        <p:spPr>
          <a:xfrm>
            <a:off x="5638801" y="1049391"/>
            <a:ext cx="5064033" cy="5064033"/>
          </a:xfrm>
          <a:prstGeom prst="rect">
            <a:avLst/>
          </a:prstGeom>
        </p:spPr>
      </p:pic>
      <p:sp>
        <p:nvSpPr>
          <p:cNvPr id="6" name="Content Placeholder 2">
            <a:extLst>
              <a:ext uri="{FF2B5EF4-FFF2-40B4-BE49-F238E27FC236}">
                <a16:creationId xmlns:a16="http://schemas.microsoft.com/office/drawing/2014/main" id="{88DA1B61-DE79-1FCF-9809-EA2843E7381D}"/>
              </a:ext>
            </a:extLst>
          </p:cNvPr>
          <p:cNvSpPr txBox="1">
            <a:spLocks/>
          </p:cNvSpPr>
          <p:nvPr/>
        </p:nvSpPr>
        <p:spPr>
          <a:xfrm>
            <a:off x="1201058" y="5618381"/>
            <a:ext cx="3902165" cy="10187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In </a:t>
            </a:r>
            <a:r>
              <a:rPr lang="de-DE" dirty="0" err="1"/>
              <a:t>the</a:t>
            </a:r>
            <a:r>
              <a:rPr lang="de-DE" dirty="0"/>
              <a:t> </a:t>
            </a:r>
            <a:r>
              <a:rPr lang="de-DE" dirty="0" err="1"/>
              <a:t>next</a:t>
            </a:r>
            <a:r>
              <a:rPr lang="de-DE" dirty="0"/>
              <a:t> </a:t>
            </a:r>
            <a:r>
              <a:rPr lang="de-DE" dirty="0" err="1"/>
              <a:t>step</a:t>
            </a:r>
            <a:r>
              <a:rPr lang="de-DE" dirty="0"/>
              <a:t> </a:t>
            </a:r>
            <a:r>
              <a:rPr lang="de-DE" dirty="0" err="1"/>
              <a:t>it</a:t>
            </a:r>
            <a:r>
              <a:rPr lang="de-DE" dirty="0"/>
              <a:t> </a:t>
            </a:r>
            <a:r>
              <a:rPr lang="de-DE" dirty="0" err="1"/>
              <a:t>has</a:t>
            </a:r>
            <a:r>
              <a:rPr lang="de-DE" dirty="0"/>
              <a:t> </a:t>
            </a:r>
            <a:r>
              <a:rPr lang="de-DE" dirty="0" err="1"/>
              <a:t>the</a:t>
            </a:r>
            <a:r>
              <a:rPr lang="de-DE" dirty="0"/>
              <a:t> same </a:t>
            </a:r>
            <a:r>
              <a:rPr lang="de-DE" dirty="0" err="1"/>
              <a:t>stepping</a:t>
            </a:r>
            <a:r>
              <a:rPr lang="de-DE" dirty="0"/>
              <a:t> </a:t>
            </a:r>
            <a:r>
              <a:rPr lang="de-DE" dirty="0" err="1"/>
              <a:t>options</a:t>
            </a:r>
            <a:endParaRPr lang="en-CH" dirty="0"/>
          </a:p>
        </p:txBody>
      </p:sp>
      <p:sp>
        <p:nvSpPr>
          <p:cNvPr id="8" name="Content Placeholder 2">
            <a:extLst>
              <a:ext uri="{FF2B5EF4-FFF2-40B4-BE49-F238E27FC236}">
                <a16:creationId xmlns:a16="http://schemas.microsoft.com/office/drawing/2014/main" id="{E10D0537-1821-B586-E2F1-925F18F96F82}"/>
              </a:ext>
            </a:extLst>
          </p:cNvPr>
          <p:cNvSpPr txBox="1">
            <a:spLocks/>
          </p:cNvSpPr>
          <p:nvPr/>
        </p:nvSpPr>
        <p:spPr>
          <a:xfrm>
            <a:off x="6313003" y="5571618"/>
            <a:ext cx="4114800" cy="4876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By </a:t>
            </a:r>
            <a:r>
              <a:rPr lang="de-DE" dirty="0" err="1"/>
              <a:t>iterating</a:t>
            </a:r>
            <a:r>
              <a:rPr lang="de-DE" dirty="0"/>
              <a:t> </a:t>
            </a:r>
            <a:r>
              <a:rPr lang="de-DE" dirty="0" err="1"/>
              <a:t>this</a:t>
            </a:r>
            <a:r>
              <a:rPr lang="de-DE" dirty="0"/>
              <a:t> </a:t>
            </a:r>
            <a:r>
              <a:rPr lang="de-DE" dirty="0" err="1"/>
              <a:t>procedure</a:t>
            </a:r>
            <a:r>
              <a:rPr lang="de-DE" dirty="0"/>
              <a:t>, </a:t>
            </a:r>
            <a:r>
              <a:rPr lang="de-DE" dirty="0" err="1"/>
              <a:t>we</a:t>
            </a:r>
            <a:r>
              <a:rPr lang="de-DE" dirty="0"/>
              <a:t> </a:t>
            </a:r>
            <a:r>
              <a:rPr lang="de-DE" dirty="0" err="1"/>
              <a:t>get</a:t>
            </a:r>
            <a:r>
              <a:rPr lang="de-DE" dirty="0"/>
              <a:t> a </a:t>
            </a:r>
            <a:r>
              <a:rPr lang="de-DE" dirty="0" err="1"/>
              <a:t>trajectory</a:t>
            </a:r>
            <a:endParaRPr lang="en-CH" dirty="0"/>
          </a:p>
        </p:txBody>
      </p:sp>
      <p:pic>
        <p:nvPicPr>
          <p:cNvPr id="10" name="Picture 9" descr="A black and white design&#10;&#10;Description automatically generated with low confidence">
            <a:extLst>
              <a:ext uri="{FF2B5EF4-FFF2-40B4-BE49-F238E27FC236}">
                <a16:creationId xmlns:a16="http://schemas.microsoft.com/office/drawing/2014/main" id="{AB1FB8E7-98D5-D559-D134-1CC07F53863B}"/>
              </a:ext>
            </a:extLst>
          </p:cNvPr>
          <p:cNvPicPr>
            <a:picLocks noChangeAspect="1"/>
          </p:cNvPicPr>
          <p:nvPr/>
        </p:nvPicPr>
        <p:blipFill rotWithShape="1">
          <a:blip r:embed="rId4"/>
          <a:srcRect l="186" t="34406" b="46369"/>
          <a:stretch/>
        </p:blipFill>
        <p:spPr>
          <a:xfrm>
            <a:off x="5347062" y="0"/>
            <a:ext cx="6844938" cy="1318438"/>
          </a:xfrm>
          <a:prstGeom prst="rect">
            <a:avLst/>
          </a:prstGeom>
        </p:spPr>
      </p:pic>
    </p:spTree>
    <p:extLst>
      <p:ext uri="{BB962C8B-B14F-4D97-AF65-F5344CB8AC3E}">
        <p14:creationId xmlns:p14="http://schemas.microsoft.com/office/powerpoint/2010/main" val="3595920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39365-8E1F-90F7-8663-34BC86DC7855}"/>
              </a:ext>
            </a:extLst>
          </p:cNvPr>
          <p:cNvSpPr>
            <a:spLocks noGrp="1"/>
          </p:cNvSpPr>
          <p:nvPr>
            <p:ph type="title"/>
          </p:nvPr>
        </p:nvSpPr>
        <p:spPr/>
        <p:txBody>
          <a:bodyPr/>
          <a:lstStyle/>
          <a:p>
            <a:r>
              <a:rPr lang="en-DE" dirty="0"/>
              <a:t>Excursion: let’s walk!</a:t>
            </a:r>
          </a:p>
        </p:txBody>
      </p:sp>
      <p:sp>
        <p:nvSpPr>
          <p:cNvPr id="3" name="Footer Placeholder 2">
            <a:extLst>
              <a:ext uri="{FF2B5EF4-FFF2-40B4-BE49-F238E27FC236}">
                <a16:creationId xmlns:a16="http://schemas.microsoft.com/office/drawing/2014/main" id="{6600B33F-2022-593F-8892-EE6A0428E0C2}"/>
              </a:ext>
            </a:extLst>
          </p:cNvPr>
          <p:cNvSpPr>
            <a:spLocks noGrp="1"/>
          </p:cNvSpPr>
          <p:nvPr>
            <p:ph type="ftr" sz="quarter" idx="11"/>
          </p:nvPr>
        </p:nvSpPr>
        <p:spPr>
          <a:xfrm>
            <a:off x="8077200" y="6482400"/>
            <a:ext cx="4114800" cy="365125"/>
          </a:xfrm>
        </p:spPr>
        <p:txBody>
          <a:bodyPr/>
          <a:lstStyle/>
          <a:p>
            <a:r>
              <a:rPr lang="en-US" dirty="0"/>
              <a:t>August 2022, v. 1.0, CC BY-SA 4.0</a:t>
            </a:r>
          </a:p>
        </p:txBody>
      </p:sp>
      <p:pic>
        <p:nvPicPr>
          <p:cNvPr id="6" name="Picture 5" descr="Chart&#10;&#10;Description automatically generated">
            <a:extLst>
              <a:ext uri="{FF2B5EF4-FFF2-40B4-BE49-F238E27FC236}">
                <a16:creationId xmlns:a16="http://schemas.microsoft.com/office/drawing/2014/main" id="{6BEA421D-A2A7-6CD9-87EA-908AF71CEE4E}"/>
              </a:ext>
            </a:extLst>
          </p:cNvPr>
          <p:cNvPicPr>
            <a:picLocks noChangeAspect="1"/>
          </p:cNvPicPr>
          <p:nvPr/>
        </p:nvPicPr>
        <p:blipFill>
          <a:blip r:embed="rId2"/>
          <a:stretch>
            <a:fillRect/>
          </a:stretch>
        </p:blipFill>
        <p:spPr>
          <a:xfrm>
            <a:off x="4728894" y="1820136"/>
            <a:ext cx="4262566" cy="4262566"/>
          </a:xfrm>
          <a:prstGeom prst="rect">
            <a:avLst/>
          </a:prstGeom>
        </p:spPr>
      </p:pic>
      <p:sp>
        <p:nvSpPr>
          <p:cNvPr id="7" name="Content Placeholder 2">
            <a:extLst>
              <a:ext uri="{FF2B5EF4-FFF2-40B4-BE49-F238E27FC236}">
                <a16:creationId xmlns:a16="http://schemas.microsoft.com/office/drawing/2014/main" id="{A52CEFF9-7C8E-933B-D60B-58B6696D80E3}"/>
              </a:ext>
            </a:extLst>
          </p:cNvPr>
          <p:cNvSpPr txBox="1">
            <a:spLocks/>
          </p:cNvSpPr>
          <p:nvPr/>
        </p:nvSpPr>
        <p:spPr>
          <a:xfrm>
            <a:off x="183931" y="1928085"/>
            <a:ext cx="4753829" cy="4858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To make the behavior a little bit more interesting the walker in the exercise…</a:t>
            </a:r>
          </a:p>
          <a:p>
            <a:pPr lvl="1"/>
            <a:r>
              <a:rPr lang="en-US"/>
              <a:t>choses its next step from a probability</a:t>
            </a:r>
          </a:p>
          <a:p>
            <a:pPr lvl="1"/>
            <a:r>
              <a:rPr lang="en-US"/>
              <a:t>Can also walk over a non uniform background, that influences how likely it is to go there</a:t>
            </a:r>
          </a:p>
        </p:txBody>
      </p:sp>
      <p:pic>
        <p:nvPicPr>
          <p:cNvPr id="9" name="Picture 8" descr="A picture containing red&#10;&#10;Description automatically generated">
            <a:extLst>
              <a:ext uri="{FF2B5EF4-FFF2-40B4-BE49-F238E27FC236}">
                <a16:creationId xmlns:a16="http://schemas.microsoft.com/office/drawing/2014/main" id="{C27925A1-1739-4681-D677-AEC4CE694693}"/>
              </a:ext>
            </a:extLst>
          </p:cNvPr>
          <p:cNvPicPr>
            <a:picLocks noChangeAspect="1"/>
          </p:cNvPicPr>
          <p:nvPr/>
        </p:nvPicPr>
        <p:blipFill>
          <a:blip r:embed="rId3"/>
          <a:stretch>
            <a:fillRect/>
          </a:stretch>
        </p:blipFill>
        <p:spPr>
          <a:xfrm>
            <a:off x="8242943" y="1820136"/>
            <a:ext cx="4262566" cy="4262566"/>
          </a:xfrm>
          <a:prstGeom prst="rect">
            <a:avLst/>
          </a:prstGeom>
        </p:spPr>
      </p:pic>
      <p:sp>
        <p:nvSpPr>
          <p:cNvPr id="10" name="Content Placeholder 2">
            <a:extLst>
              <a:ext uri="{FF2B5EF4-FFF2-40B4-BE49-F238E27FC236}">
                <a16:creationId xmlns:a16="http://schemas.microsoft.com/office/drawing/2014/main" id="{307DA887-6FAA-E266-A77D-38ACC82059BC}"/>
              </a:ext>
            </a:extLst>
          </p:cNvPr>
          <p:cNvSpPr txBox="1">
            <a:spLocks/>
          </p:cNvSpPr>
          <p:nvPr/>
        </p:nvSpPr>
        <p:spPr>
          <a:xfrm>
            <a:off x="8720813" y="5583613"/>
            <a:ext cx="3471187" cy="6372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Background </a:t>
            </a:r>
            <a:r>
              <a:rPr lang="de-DE" dirty="0" err="1"/>
              <a:t>Activation</a:t>
            </a:r>
            <a:endParaRPr lang="en-CH" dirty="0"/>
          </a:p>
        </p:txBody>
      </p:sp>
      <p:sp>
        <p:nvSpPr>
          <p:cNvPr id="4" name="Content Placeholder 2">
            <a:extLst>
              <a:ext uri="{FF2B5EF4-FFF2-40B4-BE49-F238E27FC236}">
                <a16:creationId xmlns:a16="http://schemas.microsoft.com/office/drawing/2014/main" id="{D356F98B-EDF3-7A78-50A4-3011151D0F99}"/>
              </a:ext>
            </a:extLst>
          </p:cNvPr>
          <p:cNvSpPr txBox="1">
            <a:spLocks/>
          </p:cNvSpPr>
          <p:nvPr/>
        </p:nvSpPr>
        <p:spPr>
          <a:xfrm>
            <a:off x="5342710" y="5583613"/>
            <a:ext cx="3213463" cy="6372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Stepping</a:t>
            </a:r>
            <a:r>
              <a:rPr lang="de-DE" dirty="0"/>
              <a:t> </a:t>
            </a:r>
            <a:r>
              <a:rPr lang="de-DE" dirty="0" err="1"/>
              <a:t>Probability</a:t>
            </a:r>
            <a:endParaRPr lang="en-CH" dirty="0"/>
          </a:p>
        </p:txBody>
      </p:sp>
      <p:pic>
        <p:nvPicPr>
          <p:cNvPr id="12" name="Picture 11" descr="A black and white design&#10;&#10;Description automatically generated with low confidence">
            <a:extLst>
              <a:ext uri="{FF2B5EF4-FFF2-40B4-BE49-F238E27FC236}">
                <a16:creationId xmlns:a16="http://schemas.microsoft.com/office/drawing/2014/main" id="{96B030B3-C51D-EBD8-E790-C14085F6A784}"/>
              </a:ext>
            </a:extLst>
          </p:cNvPr>
          <p:cNvPicPr>
            <a:picLocks noChangeAspect="1"/>
          </p:cNvPicPr>
          <p:nvPr/>
        </p:nvPicPr>
        <p:blipFill rotWithShape="1">
          <a:blip r:embed="rId4"/>
          <a:srcRect l="64" t="57068" r="122" b="23707"/>
          <a:stretch/>
        </p:blipFill>
        <p:spPr>
          <a:xfrm>
            <a:off x="5347062" y="0"/>
            <a:ext cx="6844938" cy="1318438"/>
          </a:xfrm>
          <a:prstGeom prst="rect">
            <a:avLst/>
          </a:prstGeom>
        </p:spPr>
      </p:pic>
    </p:spTree>
    <p:extLst>
      <p:ext uri="{BB962C8B-B14F-4D97-AF65-F5344CB8AC3E}">
        <p14:creationId xmlns:p14="http://schemas.microsoft.com/office/powerpoint/2010/main" val="80538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586E3-1538-3B8E-D702-FC9A7C3B74A2}"/>
              </a:ext>
            </a:extLst>
          </p:cNvPr>
          <p:cNvSpPr>
            <a:spLocks noGrp="1"/>
          </p:cNvSpPr>
          <p:nvPr>
            <p:ph type="title"/>
          </p:nvPr>
        </p:nvSpPr>
        <p:spPr/>
        <p:txBody>
          <a:bodyPr/>
          <a:lstStyle/>
          <a:p>
            <a:r>
              <a:rPr lang="en-DE" dirty="0"/>
              <a:t>The walker Functions</a:t>
            </a:r>
          </a:p>
        </p:txBody>
      </p:sp>
      <p:sp>
        <p:nvSpPr>
          <p:cNvPr id="3" name="Footer Placeholder 2">
            <a:extLst>
              <a:ext uri="{FF2B5EF4-FFF2-40B4-BE49-F238E27FC236}">
                <a16:creationId xmlns:a16="http://schemas.microsoft.com/office/drawing/2014/main" id="{DCF1A860-1381-CD24-5B2F-A97146EA1589}"/>
              </a:ext>
            </a:extLst>
          </p:cNvPr>
          <p:cNvSpPr>
            <a:spLocks noGrp="1"/>
          </p:cNvSpPr>
          <p:nvPr>
            <p:ph type="ftr" sz="quarter" idx="11"/>
          </p:nvPr>
        </p:nvSpPr>
        <p:spPr/>
        <p:txBody>
          <a:bodyPr/>
          <a:lstStyle/>
          <a:p>
            <a:r>
              <a:rPr lang="en-US"/>
              <a:t>August 2022, v. 1.0, CC BY-SA 4.0</a:t>
            </a:r>
          </a:p>
        </p:txBody>
      </p:sp>
      <p:sp>
        <p:nvSpPr>
          <p:cNvPr id="4" name="Rectangle 3">
            <a:extLst>
              <a:ext uri="{FF2B5EF4-FFF2-40B4-BE49-F238E27FC236}">
                <a16:creationId xmlns:a16="http://schemas.microsoft.com/office/drawing/2014/main" id="{ECEAAAE2-8B09-66ED-E031-E9836C0FA237}"/>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F679F9E2-31BB-B921-AB60-038B9E89A9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361C7D97-72DA-906F-4505-3774BE1D9C8E}"/>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4D34120A-716B-4134-B8E2-940A6CCD470D}"/>
              </a:ext>
            </a:extLst>
          </p:cNvPr>
          <p:cNvSpPr txBox="1"/>
          <p:nvPr/>
        </p:nvSpPr>
        <p:spPr>
          <a:xfrm>
            <a:off x="7957753" y="542883"/>
            <a:ext cx="4234247" cy="307777"/>
          </a:xfrm>
          <a:prstGeom prst="rect">
            <a:avLst/>
          </a:prstGeom>
          <a:noFill/>
        </p:spPr>
        <p:txBody>
          <a:bodyPr wrap="square">
            <a:spAutoFit/>
          </a:bodyPr>
          <a:lstStyle/>
          <a:p>
            <a:pPr algn="ctr"/>
            <a:r>
              <a:rPr lang="de-DE" sz="1400" dirty="0" err="1">
                <a:latin typeface="Courier New" panose="02070309020205020404" pitchFamily="49" charset="0"/>
                <a:cs typeface="Courier New" panose="02070309020205020404" pitchFamily="49" charset="0"/>
              </a:rPr>
              <a:t>w</a:t>
            </a:r>
            <a:r>
              <a:rPr lang="de-DE" sz="1400" dirty="0" err="1">
                <a:solidFill>
                  <a:schemeClr val="tx1"/>
                </a:solidFill>
                <a:latin typeface="Courier New" panose="02070309020205020404" pitchFamily="49" charset="0"/>
                <a:cs typeface="Courier New" panose="02070309020205020404" pitchFamily="49" charset="0"/>
              </a:rPr>
              <a:t>alker</a:t>
            </a:r>
            <a:r>
              <a:rPr lang="de-DE" sz="1400" dirty="0">
                <a:solidFill>
                  <a:schemeClr val="tx1"/>
                </a:solidFill>
                <a:latin typeface="Courier New" panose="02070309020205020404" pitchFamily="49" charset="0"/>
                <a:cs typeface="Courier New" panose="02070309020205020404" pitchFamily="49" charset="0"/>
              </a:rPr>
              <a:t>/01 </a:t>
            </a:r>
            <a:r>
              <a:rPr lang="de-DE" sz="1400" dirty="0" err="1">
                <a:solidFill>
                  <a:schemeClr val="tx1"/>
                </a:solidFill>
                <a:latin typeface="Courier New" panose="02070309020205020404" pitchFamily="49" charset="0"/>
                <a:cs typeface="Courier New" panose="02070309020205020404" pitchFamily="49" charset="0"/>
              </a:rPr>
              <a:t>Introduction</a:t>
            </a:r>
            <a:r>
              <a:rPr lang="de-DE" sz="1400" dirty="0">
                <a:solidFill>
                  <a:schemeClr val="tx1"/>
                </a:solidFill>
                <a:latin typeface="Courier New" panose="02070309020205020404" pitchFamily="49" charset="0"/>
                <a:cs typeface="Courier New" panose="02070309020205020404" pitchFamily="49" charset="0"/>
              </a:rPr>
              <a:t>/</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32562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fontScale="90000"/>
          </a:bodyPr>
          <a:lstStyle/>
          <a:p>
            <a:r>
              <a:rPr lang="en-US" b="1" dirty="0"/>
              <a:t>Hands-on</a:t>
            </a:r>
            <a:br>
              <a:rPr lang="en-US" b="1" dirty="0"/>
            </a:br>
            <a:r>
              <a:rPr lang="en-US" sz="3600" dirty="0"/>
              <a:t>Turn the walker code into a class </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All the exercises in this class are about </a:t>
            </a:r>
            <a:r>
              <a:rPr lang="en-US" b="1" dirty="0"/>
              <a:t>reformatting code! </a:t>
            </a:r>
            <a:r>
              <a:rPr lang="en-US" dirty="0"/>
              <a:t>You are not expected to go into detail about how the code works- </a:t>
            </a:r>
            <a:r>
              <a:rPr lang="en-US" dirty="0" err="1"/>
              <a:t>copy&amp;pasting</a:t>
            </a:r>
            <a:r>
              <a:rPr lang="en-US" dirty="0"/>
              <a:t> is fine!</a:t>
            </a:r>
          </a:p>
          <a:p>
            <a:r>
              <a:rPr lang="en-US" dirty="0"/>
              <a:t>There are many ways to solve the exercises. </a:t>
            </a:r>
            <a:r>
              <a:rPr lang="en-US" b="1" dirty="0"/>
              <a:t>It is more important to think about the implementation choices with your partner than to finish</a:t>
            </a:r>
            <a:r>
              <a:rPr lang="en-US" dirty="0"/>
              <a:t>. We will give you working code to start from at each step, so don’t worry about finishing!</a:t>
            </a:r>
          </a:p>
          <a:p>
            <a:r>
              <a:rPr lang="en-US" dirty="0"/>
              <a:t>Submit a PR for Issue #1 on GitHub. </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dirty="0"/>
              <a:t>August 2022, v. 1.0, CC BY-SA 4.0</a:t>
            </a:r>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 1 classes/</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846341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9A89-68CE-4B72-AF61-E1F4E2926318}"/>
              </a:ext>
            </a:extLst>
          </p:cNvPr>
          <p:cNvSpPr>
            <a:spLocks noGrp="1"/>
          </p:cNvSpPr>
          <p:nvPr>
            <p:ph type="title"/>
          </p:nvPr>
        </p:nvSpPr>
        <p:spPr/>
        <p:txBody>
          <a:bodyPr/>
          <a:lstStyle/>
          <a:p>
            <a:r>
              <a:rPr lang="en-CH" dirty="0"/>
              <a:t>After exercise, open discussion notes</a:t>
            </a:r>
          </a:p>
        </p:txBody>
      </p:sp>
      <p:sp>
        <p:nvSpPr>
          <p:cNvPr id="3" name="Content Placeholder 2">
            <a:extLst>
              <a:ext uri="{FF2B5EF4-FFF2-40B4-BE49-F238E27FC236}">
                <a16:creationId xmlns:a16="http://schemas.microsoft.com/office/drawing/2014/main" id="{139862D4-9E93-1231-C7DF-0E110FE0C234}"/>
              </a:ext>
            </a:extLst>
          </p:cNvPr>
          <p:cNvSpPr>
            <a:spLocks noGrp="1"/>
          </p:cNvSpPr>
          <p:nvPr>
            <p:ph idx="1"/>
          </p:nvPr>
        </p:nvSpPr>
        <p:spPr>
          <a:xfrm>
            <a:off x="446400" y="1318438"/>
            <a:ext cx="11224800" cy="5403037"/>
          </a:xfrm>
        </p:spPr>
        <p:txBody>
          <a:bodyPr>
            <a:normAutofit fontScale="92500" lnSpcReduction="20000"/>
          </a:bodyPr>
          <a:lstStyle/>
          <a:p>
            <a:r>
              <a:rPr lang="en-US" sz="1800" dirty="0"/>
              <a:t>Classes group data and functions that belong together</a:t>
            </a:r>
          </a:p>
          <a:p>
            <a:pPr lvl="1"/>
            <a:r>
              <a:rPr lang="en-US" sz="1600" dirty="0"/>
              <a:t>Classes are used to put together sets of parameters that belong together and would be otherwise passed over and over to a set of functions</a:t>
            </a:r>
          </a:p>
          <a:p>
            <a:pPr lvl="1"/>
            <a:r>
              <a:rPr lang="en-US" sz="1600" dirty="0"/>
              <a:t>Classes are templates for bundles of data and “methods”, i.e. functions that have access to the data stored in an instance</a:t>
            </a:r>
          </a:p>
          <a:p>
            <a:r>
              <a:rPr lang="en-US" sz="2000" dirty="0"/>
              <a:t>How is the code with the class better?</a:t>
            </a:r>
          </a:p>
          <a:p>
            <a:pPr lvl="1"/>
            <a:r>
              <a:rPr lang="en-US" sz="1600" dirty="0"/>
              <a:t>all parameters are specified once at the start, grouped together nicely</a:t>
            </a:r>
            <a:br>
              <a:rPr lang="en-US" sz="1600" dirty="0"/>
            </a:br>
            <a:r>
              <a:rPr lang="en-US" sz="1600" dirty="0"/>
              <a:t>the signature of most functions is simplified</a:t>
            </a:r>
            <a:endParaRPr lang="en-US" sz="2000" dirty="0"/>
          </a:p>
          <a:p>
            <a:r>
              <a:rPr lang="en-US" sz="2000" dirty="0"/>
              <a:t>What belongs and do not belong to a class?</a:t>
            </a:r>
          </a:p>
          <a:p>
            <a:pPr lvl="1"/>
            <a:r>
              <a:rPr lang="en-US" sz="1600" dirty="0"/>
              <a:t>Anything for which you can imagine to write 5 different variants depending on your mood</a:t>
            </a:r>
          </a:p>
          <a:p>
            <a:pPr lvl="1"/>
            <a:r>
              <a:rPr lang="en-US" sz="1600" dirty="0"/>
              <a:t>For example, plotting code: write functions that take instances and create a plot instead. This also helps separating the dependencies from plotting libraries from the computational code. Related to Model-View pattern</a:t>
            </a:r>
          </a:p>
          <a:p>
            <a:pPr lvl="1"/>
            <a:r>
              <a:rPr lang="en-US" sz="1600" dirty="0"/>
              <a:t>Smell: a method that does not use any of the data in the instance</a:t>
            </a:r>
            <a:endParaRPr lang="en-US" sz="2000" dirty="0"/>
          </a:p>
          <a:p>
            <a:r>
              <a:rPr lang="en-US" sz="2000" dirty="0"/>
              <a:t>Which methods should be private?</a:t>
            </a:r>
          </a:p>
          <a:p>
            <a:pPr lvl="1"/>
            <a:r>
              <a:rPr lang="en-US" sz="1600" dirty="0"/>
              <a:t>think about the “interface”, i.e. the part of the class that an external user is supposed to use directly</a:t>
            </a:r>
          </a:p>
          <a:p>
            <a:r>
              <a:rPr lang="en-US" sz="2400" dirty="0"/>
              <a:t>Design questions</a:t>
            </a:r>
          </a:p>
          <a:p>
            <a:pPr lvl="1"/>
            <a:r>
              <a:rPr lang="en-US" sz="1600" dirty="0"/>
              <a:t>-  should </a:t>
            </a:r>
            <a:r>
              <a:rPr lang="en-US" sz="1600" dirty="0" err="1"/>
              <a:t>i</a:t>
            </a:r>
            <a:r>
              <a:rPr lang="en-US" sz="1600" dirty="0"/>
              <a:t>, j belong to the class?</a:t>
            </a:r>
            <a:br>
              <a:rPr lang="en-US" sz="1600" dirty="0"/>
            </a:br>
            <a:r>
              <a:rPr lang="en-US" sz="1600" dirty="0"/>
              <a:t>-  should </a:t>
            </a:r>
            <a:r>
              <a:rPr lang="en-US" sz="1600" dirty="0" err="1"/>
              <a:t>random_state</a:t>
            </a:r>
            <a:r>
              <a:rPr lang="en-US" sz="1600" dirty="0"/>
              <a:t> belong to the class?</a:t>
            </a:r>
          </a:p>
          <a:p>
            <a:r>
              <a:rPr lang="en-US" sz="2000" dirty="0"/>
              <a:t>What are the smells that remain?</a:t>
            </a:r>
          </a:p>
          <a:p>
            <a:pPr lvl="1"/>
            <a:r>
              <a:rPr lang="en-US" sz="1600" dirty="0"/>
              <a:t># need to do the bookkeeping for </a:t>
            </a:r>
            <a:r>
              <a:rPr lang="en-US" sz="1600" dirty="0" err="1"/>
              <a:t>i</a:t>
            </a:r>
            <a:r>
              <a:rPr lang="en-US" sz="1600" dirty="0"/>
              <a:t>, j in case you want to create / simulate entire trajectories</a:t>
            </a:r>
            <a:br>
              <a:rPr lang="en-US" sz="1600" dirty="0"/>
            </a:br>
            <a:r>
              <a:rPr lang="en-US" sz="1600" dirty="0"/>
              <a:t># changing the next step probability is going to be trouble</a:t>
            </a:r>
            <a:br>
              <a:rPr lang="en-US" sz="1600" dirty="0"/>
            </a:br>
            <a:r>
              <a:rPr lang="en-US" sz="1600" dirty="0"/>
              <a:t># adding a new activation map requires adding a new piece to the code</a:t>
            </a:r>
            <a:br>
              <a:rPr lang="en-US" sz="1600" dirty="0"/>
            </a:br>
            <a:r>
              <a:rPr lang="en-US" sz="1600" dirty="0"/>
              <a:t># what if </a:t>
            </a:r>
            <a:r>
              <a:rPr lang="en-US" sz="1600" dirty="0" err="1"/>
              <a:t>map_type</a:t>
            </a:r>
            <a:r>
              <a:rPr lang="en-US" sz="1600" dirty="0"/>
              <a:t> is not any of the 3?</a:t>
            </a:r>
          </a:p>
          <a:p>
            <a:endParaRPr lang="en-US" sz="2000" dirty="0"/>
          </a:p>
          <a:p>
            <a:endParaRPr lang="en-US" sz="2000" dirty="0"/>
          </a:p>
          <a:p>
            <a:pPr lvl="1"/>
            <a:endParaRPr lang="en-CH" sz="1600" dirty="0"/>
          </a:p>
        </p:txBody>
      </p:sp>
      <p:sp>
        <p:nvSpPr>
          <p:cNvPr id="4" name="Footer Placeholder 3">
            <a:extLst>
              <a:ext uri="{FF2B5EF4-FFF2-40B4-BE49-F238E27FC236}">
                <a16:creationId xmlns:a16="http://schemas.microsoft.com/office/drawing/2014/main" id="{02D56C06-1722-E71B-13B4-BC44B01663DB}"/>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7A6C1956-7464-D1F5-9C99-91B3878CDCE6}"/>
              </a:ext>
            </a:extLst>
          </p:cNvPr>
          <p:cNvSpPr txBox="1"/>
          <p:nvPr/>
        </p:nvSpPr>
        <p:spPr>
          <a:xfrm>
            <a:off x="9435213" y="195451"/>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257753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DF18-8D2B-C04A-A3F7-705AD2FC19D6}"/>
              </a:ext>
            </a:extLst>
          </p:cNvPr>
          <p:cNvSpPr>
            <a:spLocks noGrp="1"/>
          </p:cNvSpPr>
          <p:nvPr>
            <p:ph type="title"/>
          </p:nvPr>
        </p:nvSpPr>
        <p:spPr/>
        <p:txBody>
          <a:bodyPr/>
          <a:lstStyle/>
          <a:p>
            <a:r>
              <a:rPr lang="en-US" dirty="0"/>
              <a:t>Summary: Classes organize your code</a:t>
            </a:r>
          </a:p>
        </p:txBody>
      </p:sp>
      <p:sp>
        <p:nvSpPr>
          <p:cNvPr id="6" name="Content Placeholder 5">
            <a:extLst>
              <a:ext uri="{FF2B5EF4-FFF2-40B4-BE49-F238E27FC236}">
                <a16:creationId xmlns:a16="http://schemas.microsoft.com/office/drawing/2014/main" id="{6276368F-F85D-6C31-2202-9E41021C5CAD}"/>
              </a:ext>
            </a:extLst>
          </p:cNvPr>
          <p:cNvSpPr>
            <a:spLocks noGrp="1"/>
          </p:cNvSpPr>
          <p:nvPr>
            <p:ph idx="1"/>
          </p:nvPr>
        </p:nvSpPr>
        <p:spPr>
          <a:xfrm>
            <a:off x="838200" y="4147354"/>
            <a:ext cx="10515600" cy="2308324"/>
          </a:xfrm>
        </p:spPr>
        <p:txBody>
          <a:bodyPr>
            <a:normAutofit/>
          </a:bodyPr>
          <a:lstStyle/>
          <a:p>
            <a:r>
              <a:rPr lang="en-CH" dirty="0"/>
              <a:t>Classes help us group data and functionalities that belong together</a:t>
            </a:r>
          </a:p>
          <a:p>
            <a:r>
              <a:rPr lang="en-CH" dirty="0"/>
              <a:t>When used judiciously, the code becomes more usable as we get rid of a lot of manual book-keeping; details are hidden away</a:t>
            </a:r>
          </a:p>
          <a:p>
            <a:r>
              <a:rPr lang="en-CH" dirty="0"/>
              <a:t>Understanding what belongs to the class and what does not is important to keep the code flexible!</a:t>
            </a:r>
          </a:p>
        </p:txBody>
      </p:sp>
      <p:sp>
        <p:nvSpPr>
          <p:cNvPr id="7" name="Footer Placeholder 6">
            <a:extLst>
              <a:ext uri="{FF2B5EF4-FFF2-40B4-BE49-F238E27FC236}">
                <a16:creationId xmlns:a16="http://schemas.microsoft.com/office/drawing/2014/main" id="{39BE6459-BCFF-A246-A10B-50E7C7B57158}"/>
              </a:ext>
            </a:extLst>
          </p:cNvPr>
          <p:cNvSpPr>
            <a:spLocks noGrp="1"/>
          </p:cNvSpPr>
          <p:nvPr>
            <p:ph type="ftr" sz="quarter" idx="11"/>
          </p:nvPr>
        </p:nvSpPr>
        <p:spPr/>
        <p:txBody>
          <a:bodyPr/>
          <a:lstStyle/>
          <a:p>
            <a:r>
              <a:rPr lang="en-US"/>
              <a:t>August 2022, v. 1.0, CC BY-SA 4.0</a:t>
            </a:r>
          </a:p>
        </p:txBody>
      </p:sp>
      <p:sp>
        <p:nvSpPr>
          <p:cNvPr id="17" name="TextBox 16">
            <a:extLst>
              <a:ext uri="{FF2B5EF4-FFF2-40B4-BE49-F238E27FC236}">
                <a16:creationId xmlns:a16="http://schemas.microsoft.com/office/drawing/2014/main" id="{B24EF5B1-2BEF-E44B-8A75-4A48BACD4229}"/>
              </a:ext>
            </a:extLst>
          </p:cNvPr>
          <p:cNvSpPr txBox="1"/>
          <p:nvPr/>
        </p:nvSpPr>
        <p:spPr>
          <a:xfrm>
            <a:off x="4586640" y="2077914"/>
            <a:ext cx="2764221" cy="523220"/>
          </a:xfrm>
          <a:prstGeom prst="rect">
            <a:avLst/>
          </a:prstGeom>
          <a:noFill/>
        </p:spPr>
        <p:txBody>
          <a:bodyPr wrap="square" rtlCol="0">
            <a:spAutoFit/>
          </a:bodyPr>
          <a:lstStyle/>
          <a:p>
            <a:pPr algn="ctr"/>
            <a:r>
              <a:rPr lang="en-US" sz="2800" dirty="0"/>
              <a:t>… becomes …</a:t>
            </a:r>
          </a:p>
        </p:txBody>
      </p:sp>
      <p:sp>
        <p:nvSpPr>
          <p:cNvPr id="25" name="TextBox 24">
            <a:extLst>
              <a:ext uri="{FF2B5EF4-FFF2-40B4-BE49-F238E27FC236}">
                <a16:creationId xmlns:a16="http://schemas.microsoft.com/office/drawing/2014/main" id="{6061421A-6BC1-7146-AD0B-6D78E022BE56}"/>
              </a:ext>
            </a:extLst>
          </p:cNvPr>
          <p:cNvSpPr txBox="1"/>
          <p:nvPr/>
        </p:nvSpPr>
        <p:spPr>
          <a:xfrm>
            <a:off x="7408233" y="1247380"/>
            <a:ext cx="4384374" cy="2585323"/>
          </a:xfrm>
          <a:prstGeom prst="rect">
            <a:avLst/>
          </a:prstGeom>
          <a:solidFill>
            <a:schemeClr val="accent5">
              <a:lumMod val="60000"/>
              <a:lumOff val="40000"/>
              <a:alpha val="40000"/>
            </a:schemeClr>
          </a:solid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x, y, z):</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else</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more</a:t>
            </a:r>
          </a:p>
        </p:txBody>
      </p:sp>
      <p:grpSp>
        <p:nvGrpSpPr>
          <p:cNvPr id="3" name="Group 2">
            <a:extLst>
              <a:ext uri="{FF2B5EF4-FFF2-40B4-BE49-F238E27FC236}">
                <a16:creationId xmlns:a16="http://schemas.microsoft.com/office/drawing/2014/main" id="{B88D4499-21C5-9348-A1DD-535F137BA4DA}"/>
              </a:ext>
            </a:extLst>
          </p:cNvPr>
          <p:cNvGrpSpPr/>
          <p:nvPr/>
        </p:nvGrpSpPr>
        <p:grpSpPr>
          <a:xfrm>
            <a:off x="656895" y="1385880"/>
            <a:ext cx="4963510" cy="2308324"/>
            <a:chOff x="6441528" y="4249038"/>
            <a:chExt cx="4963510" cy="2308324"/>
          </a:xfrm>
        </p:grpSpPr>
        <p:sp>
          <p:nvSpPr>
            <p:cNvPr id="13" name="TextBox 12">
              <a:extLst>
                <a:ext uri="{FF2B5EF4-FFF2-40B4-BE49-F238E27FC236}">
                  <a16:creationId xmlns:a16="http://schemas.microsoft.com/office/drawing/2014/main" id="{CFCAE921-FCA7-0F46-A84A-563932DD12BD}"/>
                </a:ext>
              </a:extLst>
            </p:cNvPr>
            <p:cNvSpPr txBox="1"/>
            <p:nvPr/>
          </p:nvSpPr>
          <p:spPr>
            <a:xfrm>
              <a:off x="6441528" y="4249038"/>
              <a:ext cx="4963510" cy="2308324"/>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else</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more</a:t>
              </a:r>
            </a:p>
          </p:txBody>
        </p:sp>
        <p:sp>
          <p:nvSpPr>
            <p:cNvPr id="14" name="Rectangle 13">
              <a:extLst>
                <a:ext uri="{FF2B5EF4-FFF2-40B4-BE49-F238E27FC236}">
                  <a16:creationId xmlns:a16="http://schemas.microsoft.com/office/drawing/2014/main" id="{E8D36D9D-16FD-2B43-8761-333A375C96A8}"/>
                </a:ext>
              </a:extLst>
            </p:cNvPr>
            <p:cNvSpPr/>
            <p:nvPr/>
          </p:nvSpPr>
          <p:spPr>
            <a:xfrm>
              <a:off x="8787963" y="4301218"/>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57DDC12-4A0E-EB47-83CB-F634B76C2422}"/>
                </a:ext>
              </a:extLst>
            </p:cNvPr>
            <p:cNvSpPr/>
            <p:nvPr/>
          </p:nvSpPr>
          <p:spPr>
            <a:xfrm>
              <a:off x="8923283" y="5119202"/>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58AA34F-701D-134F-BE88-7548DCD5571F}"/>
                </a:ext>
              </a:extLst>
            </p:cNvPr>
            <p:cNvSpPr/>
            <p:nvPr/>
          </p:nvSpPr>
          <p:spPr>
            <a:xfrm>
              <a:off x="8787963" y="5901700"/>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4738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273601" y="365125"/>
            <a:ext cx="11623538" cy="1544791"/>
          </a:xfrm>
        </p:spPr>
        <p:txBody>
          <a:bodyPr>
            <a:normAutofit fontScale="90000"/>
          </a:bodyPr>
          <a:lstStyle/>
          <a:p>
            <a:pPr algn="ctr"/>
            <a:r>
              <a:rPr lang="en-US" dirty="0"/>
              <a:t>Chapter 2: There are many ways to build an instance</a:t>
            </a:r>
            <a:br>
              <a:rPr lang="en-US" dirty="0"/>
            </a:br>
            <a:r>
              <a:rPr lang="en-US" dirty="0"/>
              <a:t>Break out things that vary independently</a:t>
            </a:r>
            <a:endParaRPr lang="en-US" b="1" dirty="0"/>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06449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9670-7C4B-4CE2-5B7E-69119EA64523}"/>
              </a:ext>
            </a:extLst>
          </p:cNvPr>
          <p:cNvSpPr>
            <a:spLocks noGrp="1"/>
          </p:cNvSpPr>
          <p:nvPr>
            <p:ph type="title"/>
          </p:nvPr>
        </p:nvSpPr>
        <p:spPr/>
        <p:txBody>
          <a:bodyPr/>
          <a:lstStyle/>
          <a:p>
            <a:r>
              <a:rPr lang="en-CH" dirty="0"/>
              <a:t>There are many ways to build an instance</a:t>
            </a:r>
          </a:p>
        </p:txBody>
      </p:sp>
      <p:sp>
        <p:nvSpPr>
          <p:cNvPr id="3" name="Content Placeholder 2">
            <a:extLst>
              <a:ext uri="{FF2B5EF4-FFF2-40B4-BE49-F238E27FC236}">
                <a16:creationId xmlns:a16="http://schemas.microsoft.com/office/drawing/2014/main" id="{2C7E22E6-3BC3-F370-220B-392F3FE22676}"/>
              </a:ext>
            </a:extLst>
          </p:cNvPr>
          <p:cNvSpPr>
            <a:spLocks noGrp="1"/>
          </p:cNvSpPr>
          <p:nvPr>
            <p:ph idx="1"/>
          </p:nvPr>
        </p:nvSpPr>
        <p:spPr/>
        <p:txBody>
          <a:bodyPr>
            <a:normAutofit/>
          </a:bodyPr>
          <a:lstStyle/>
          <a:p>
            <a:r>
              <a:rPr lang="en-CH" dirty="0"/>
              <a:t>In tests, typically one wants to specify all the parameters *exactly*</a:t>
            </a:r>
          </a:p>
          <a:p>
            <a:r>
              <a:rPr lang="en-CH" dirty="0"/>
              <a:t>Sometimes there are multiple ways of setting the parameters, e.g. setting the initial weights in a neural network</a:t>
            </a:r>
          </a:p>
          <a:p>
            <a:r>
              <a:rPr lang="en-CH" dirty="0"/>
              <a:t>The instance could be created from some saved parameters (serialization)</a:t>
            </a:r>
          </a:p>
          <a:p>
            <a:endParaRPr lang="en-CH" dirty="0"/>
          </a:p>
          <a:p>
            <a:endParaRPr lang="en-CH" dirty="0"/>
          </a:p>
          <a:p>
            <a:pPr lvl="2"/>
            <a:endParaRPr lang="en-CH" dirty="0"/>
          </a:p>
        </p:txBody>
      </p:sp>
      <p:sp>
        <p:nvSpPr>
          <p:cNvPr id="4" name="Footer Placeholder 3">
            <a:extLst>
              <a:ext uri="{FF2B5EF4-FFF2-40B4-BE49-F238E27FC236}">
                <a16:creationId xmlns:a16="http://schemas.microsoft.com/office/drawing/2014/main" id="{BC19CF80-AF00-84E8-4662-4D63E69793E5}"/>
              </a:ext>
            </a:extLst>
          </p:cNvPr>
          <p:cNvSpPr>
            <a:spLocks noGrp="1"/>
          </p:cNvSpPr>
          <p:nvPr>
            <p:ph type="ftr" sz="quarter" idx="11"/>
          </p:nvPr>
        </p:nvSpPr>
        <p:spPr/>
        <p:txBody>
          <a:bodyPr/>
          <a:lstStyle/>
          <a:p>
            <a:r>
              <a:rPr lang="en-US"/>
              <a:t>August 2022, v. 1.0, CC BY-SA 4.0</a:t>
            </a:r>
          </a:p>
        </p:txBody>
      </p:sp>
      <p:sp>
        <p:nvSpPr>
          <p:cNvPr id="6" name="TextBox 5">
            <a:extLst>
              <a:ext uri="{FF2B5EF4-FFF2-40B4-BE49-F238E27FC236}">
                <a16:creationId xmlns:a16="http://schemas.microsoft.com/office/drawing/2014/main" id="{5A4C4A1B-0102-2207-3DEE-186C7E6270C4}"/>
              </a:ext>
            </a:extLst>
          </p:cNvPr>
          <p:cNvSpPr txBox="1"/>
          <p:nvPr/>
        </p:nvSpPr>
        <p:spPr>
          <a:xfrm>
            <a:off x="838200" y="3959822"/>
            <a:ext cx="10805400" cy="2585323"/>
          </a:xfrm>
          <a:prstGeom prst="rect">
            <a:avLst/>
          </a:prstGeom>
          <a:noFill/>
        </p:spPr>
        <p:txBody>
          <a:bodyPr wrap="square">
            <a:spAutoFit/>
          </a:bodyPr>
          <a:lstStyle/>
          <a:p>
            <a:r>
              <a:rPr lang="en-CH" dirty="0"/>
              <a:t>Open discussion notes:</a:t>
            </a:r>
          </a:p>
          <a:p>
            <a:pPr marL="285750" indent="-285750">
              <a:buFontTx/>
              <a:buChar char="-"/>
            </a:pPr>
            <a:r>
              <a:rPr lang="en-CH" dirty="0"/>
              <a:t>Look at Walker class, if/elif part – that’s an example of having multiple ways of initializing the activation_map. </a:t>
            </a:r>
          </a:p>
          <a:p>
            <a:pPr marL="742950" lvl="1" indent="-285750">
              <a:buFontTx/>
              <a:buChar char="-"/>
            </a:pPr>
            <a:r>
              <a:rPr lang="en-CH" dirty="0"/>
              <a:t>What do you think of it?</a:t>
            </a:r>
          </a:p>
          <a:p>
            <a:pPr marL="742950" lvl="1" indent="-285750">
              <a:buFontTx/>
              <a:buChar char="-"/>
            </a:pPr>
            <a:r>
              <a:rPr lang="en-CH" dirty="0"/>
              <a:t>Have you seen this kind of situation before?</a:t>
            </a:r>
          </a:p>
          <a:p>
            <a:pPr marL="285750" indent="-285750">
              <a:buFontTx/>
              <a:buChar char="-"/>
            </a:pPr>
            <a:r>
              <a:rPr lang="en-CH" dirty="0"/>
              <a:t>What happens if we want to add a new activation map type? </a:t>
            </a:r>
          </a:p>
          <a:p>
            <a:pPr marL="285750" indent="-285750">
              <a:buFontTx/>
              <a:buChar char="-"/>
            </a:pPr>
            <a:r>
              <a:rPr lang="en-CH" dirty="0"/>
              <a:t>What if a colleague wants to do the same?</a:t>
            </a:r>
          </a:p>
          <a:p>
            <a:pPr marL="285750" indent="-285750">
              <a:buFontTx/>
              <a:buChar char="-"/>
            </a:pPr>
            <a:r>
              <a:rPr lang="en-CH" dirty="0"/>
              <a:t>What happens if I want to test that one of the initializations is correct?</a:t>
            </a:r>
          </a:p>
          <a:p>
            <a:pPr marL="285750" indent="-285750">
              <a:buFontTx/>
              <a:buChar char="-"/>
            </a:pPr>
            <a:r>
              <a:rPr lang="en-CH" dirty="0"/>
              <a:t>What do you think is the smell, and how would you fix it?</a:t>
            </a:r>
          </a:p>
          <a:p>
            <a:pPr marL="285750" indent="-285750">
              <a:buFontTx/>
              <a:buChar char="-"/>
            </a:pPr>
            <a:endParaRPr lang="en-CH" dirty="0"/>
          </a:p>
        </p:txBody>
      </p:sp>
      <p:sp>
        <p:nvSpPr>
          <p:cNvPr id="7" name="TextBox 6">
            <a:extLst>
              <a:ext uri="{FF2B5EF4-FFF2-40B4-BE49-F238E27FC236}">
                <a16:creationId xmlns:a16="http://schemas.microsoft.com/office/drawing/2014/main" id="{2F082334-AF66-455E-1624-61A792DFAA12}"/>
              </a:ext>
            </a:extLst>
          </p:cNvPr>
          <p:cNvSpPr txBox="1"/>
          <p:nvPr/>
        </p:nvSpPr>
        <p:spPr>
          <a:xfrm>
            <a:off x="7908813" y="4856032"/>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4161158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pic>
        <p:nvPicPr>
          <p:cNvPr id="7" name="Picture 6">
            <a:extLst>
              <a:ext uri="{FF2B5EF4-FFF2-40B4-BE49-F238E27FC236}">
                <a16:creationId xmlns:a16="http://schemas.microsoft.com/office/drawing/2014/main" id="{EC33530F-BDF9-6F8E-0752-E9E3FA07310F}"/>
              </a:ext>
            </a:extLst>
          </p:cNvPr>
          <p:cNvPicPr>
            <a:picLocks noChangeAspect="1"/>
          </p:cNvPicPr>
          <p:nvPr/>
        </p:nvPicPr>
        <p:blipFill>
          <a:blip r:embed="rId2"/>
          <a:stretch>
            <a:fillRect/>
          </a:stretch>
        </p:blipFill>
        <p:spPr>
          <a:xfrm>
            <a:off x="486039" y="1213757"/>
            <a:ext cx="4597589" cy="4621787"/>
          </a:xfrm>
          <a:prstGeom prst="rect">
            <a:avLst/>
          </a:prstGeom>
        </p:spPr>
      </p:pic>
    </p:spTree>
    <p:extLst>
      <p:ext uri="{BB962C8B-B14F-4D97-AF65-F5344CB8AC3E}">
        <p14:creationId xmlns:p14="http://schemas.microsoft.com/office/powerpoint/2010/main" val="1427915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7E9979-1556-B34B-881A-B565FEE45E06}"/>
              </a:ext>
            </a:extLst>
          </p:cNvPr>
          <p:cNvSpPr>
            <a:spLocks noGrp="1"/>
          </p:cNvSpPr>
          <p:nvPr>
            <p:ph type="title"/>
          </p:nvPr>
        </p:nvSpPr>
        <p:spPr>
          <a:xfrm>
            <a:off x="838200" y="365125"/>
            <a:ext cx="6095999" cy="1807305"/>
          </a:xfrm>
        </p:spPr>
        <p:txBody>
          <a:bodyPr>
            <a:normAutofit/>
          </a:bodyPr>
          <a:lstStyle/>
          <a:p>
            <a:r>
              <a:rPr lang="en-CH" dirty="0"/>
              <a:t>What is wrong with y’all?!</a:t>
            </a:r>
          </a:p>
        </p:txBody>
      </p:sp>
      <p:sp>
        <p:nvSpPr>
          <p:cNvPr id="3" name="Content Placeholder 2">
            <a:extLst>
              <a:ext uri="{FF2B5EF4-FFF2-40B4-BE49-F238E27FC236}">
                <a16:creationId xmlns:a16="http://schemas.microsoft.com/office/drawing/2014/main" id="{CCA5376C-7976-7749-8B76-91848D7FFC83}"/>
              </a:ext>
            </a:extLst>
          </p:cNvPr>
          <p:cNvSpPr>
            <a:spLocks noGrp="1"/>
          </p:cNvSpPr>
          <p:nvPr>
            <p:ph idx="1"/>
          </p:nvPr>
        </p:nvSpPr>
        <p:spPr>
          <a:xfrm>
            <a:off x="835151" y="1902372"/>
            <a:ext cx="5765345" cy="4274591"/>
          </a:xfrm>
        </p:spPr>
        <p:txBody>
          <a:bodyPr>
            <a:normAutofit/>
          </a:bodyPr>
          <a:lstStyle/>
          <a:p>
            <a:r>
              <a:rPr lang="en-CH" sz="2400" dirty="0"/>
              <a:t>You studied the language</a:t>
            </a:r>
          </a:p>
          <a:p>
            <a:r>
              <a:rPr lang="en-CH" sz="2400" dirty="0"/>
              <a:t>You learned the libraries</a:t>
            </a:r>
          </a:p>
          <a:p>
            <a:r>
              <a:rPr lang="en-CH" sz="2400" dirty="0"/>
              <a:t>You coded for months</a:t>
            </a:r>
            <a:br>
              <a:rPr lang="en-CH" sz="2400" dirty="0"/>
            </a:br>
            <a:br>
              <a:rPr lang="en-CH" sz="2400" dirty="0"/>
            </a:br>
            <a:endParaRPr lang="en-CH" sz="2400" dirty="0"/>
          </a:p>
          <a:p>
            <a:r>
              <a:rPr lang="en-CH" sz="2400" dirty="0"/>
              <a:t>And yet the code still feels like a 7-head</a:t>
            </a:r>
            <a:r>
              <a:rPr lang="de-DE" sz="2400" dirty="0" err="1"/>
              <a:t>ed</a:t>
            </a:r>
            <a:r>
              <a:rPr lang="en-CH" sz="2400" dirty="0"/>
              <a:t> apocaliptic monster. Changes are painful, new features break old functionality, reproducing previous results becomes a git-checkout juggling exercise</a:t>
            </a:r>
          </a:p>
          <a:p>
            <a:pPr marL="0" indent="0">
              <a:buNone/>
            </a:pPr>
            <a:endParaRPr lang="en-CH" sz="2400" dirty="0"/>
          </a:p>
        </p:txBody>
      </p:sp>
      <p:pic>
        <p:nvPicPr>
          <p:cNvPr id="6" name="Picture 5">
            <a:extLst>
              <a:ext uri="{FF2B5EF4-FFF2-40B4-BE49-F238E27FC236}">
                <a16:creationId xmlns:a16="http://schemas.microsoft.com/office/drawing/2014/main" id="{5ED5ED6F-EC4D-6E5E-1E96-1C35A16BF02B}"/>
              </a:ext>
            </a:extLst>
          </p:cNvPr>
          <p:cNvPicPr>
            <a:picLocks noChangeAspect="1"/>
          </p:cNvPicPr>
          <p:nvPr/>
        </p:nvPicPr>
        <p:blipFill rotWithShape="1">
          <a:blip r:embed="rId2"/>
          <a:srcRect l="13017" r="3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Footer Placeholder 3">
            <a:extLst>
              <a:ext uri="{FF2B5EF4-FFF2-40B4-BE49-F238E27FC236}">
                <a16:creationId xmlns:a16="http://schemas.microsoft.com/office/drawing/2014/main" id="{E82B7834-90D6-B71B-E688-36168C56C080}"/>
              </a:ext>
            </a:extLst>
          </p:cNvPr>
          <p:cNvSpPr>
            <a:spLocks noGrp="1"/>
          </p:cNvSpPr>
          <p:nvPr>
            <p:ph type="ftr" sz="quarter" idx="11"/>
          </p:nvPr>
        </p:nvSpPr>
        <p:spPr>
          <a:xfrm>
            <a:off x="3505200" y="6356350"/>
            <a:ext cx="3429000" cy="365125"/>
          </a:xfrm>
        </p:spPr>
        <p:txBody>
          <a:bodyPr>
            <a:normAutofit/>
          </a:bodyPr>
          <a:lstStyle/>
          <a:p>
            <a:pPr algn="l">
              <a:spcAft>
                <a:spcPts val="600"/>
              </a:spcAft>
            </a:pPr>
            <a:r>
              <a:rPr lang="en-US"/>
              <a:t>August 2022, v. 1.0, CC BY-SA 4.0</a:t>
            </a:r>
          </a:p>
        </p:txBody>
      </p:sp>
    </p:spTree>
    <p:extLst>
      <p:ext uri="{BB962C8B-B14F-4D97-AF65-F5344CB8AC3E}">
        <p14:creationId xmlns:p14="http://schemas.microsoft.com/office/powerpoint/2010/main" val="1934158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sp>
        <p:nvSpPr>
          <p:cNvPr id="10" name="TextBox 9">
            <a:extLst>
              <a:ext uri="{FF2B5EF4-FFF2-40B4-BE49-F238E27FC236}">
                <a16:creationId xmlns:a16="http://schemas.microsoft.com/office/drawing/2014/main" id="{AEBBD1A9-3760-87D7-4C77-B8242EFFE343}"/>
              </a:ext>
            </a:extLst>
          </p:cNvPr>
          <p:cNvSpPr txBox="1"/>
          <p:nvPr/>
        </p:nvSpPr>
        <p:spPr>
          <a:xfrm>
            <a:off x="5990400" y="1599012"/>
            <a:ext cx="5833737" cy="2923877"/>
          </a:xfrm>
          <a:prstGeom prst="rect">
            <a:avLst/>
          </a:prstGeom>
          <a:noFill/>
        </p:spPr>
        <p:txBody>
          <a:bodyPr wrap="square">
            <a:spAutoFit/>
          </a:bodyPr>
          <a:lstStyle/>
          <a:p>
            <a:pPr marL="457200" indent="-457200">
              <a:buFont typeface="+mj-lt"/>
              <a:buAutoNum type="arabicPeriod"/>
            </a:pPr>
            <a:r>
              <a:rPr lang="en-CH" sz="2000" dirty="0"/>
              <a:t>The constructor will become longer with more initialization types</a:t>
            </a:r>
          </a:p>
          <a:p>
            <a:pPr marL="457200" indent="-457200">
              <a:buFont typeface="+mj-lt"/>
              <a:buAutoNum type="arabicPeriod"/>
            </a:pPr>
            <a:r>
              <a:rPr lang="en-CH" sz="2000" dirty="0"/>
              <a:t>We cannot contribute a new initialization type without modifying the code</a:t>
            </a:r>
          </a:p>
          <a:p>
            <a:pPr marL="457200" indent="-457200">
              <a:buFont typeface="+mj-lt"/>
              <a:buAutoNum type="arabicPeriod"/>
            </a:pPr>
            <a:r>
              <a:rPr lang="en-CH" sz="2000" dirty="0"/>
              <a:t>It is difficult to test</a:t>
            </a:r>
          </a:p>
          <a:p>
            <a:pPr marL="457200" indent="-457200">
              <a:buFont typeface="+mj-lt"/>
              <a:buAutoNum type="arabicPeriod"/>
            </a:pPr>
            <a:r>
              <a:rPr lang="en-CH" sz="2000" dirty="0"/>
              <a:t>It is not flexible, e.g. what happens if we want to create an instance from parameters saved on file?</a:t>
            </a:r>
            <a:br>
              <a:rPr lang="en-CH" sz="2000" dirty="0"/>
            </a:br>
            <a:endParaRPr lang="en-CH" sz="2000" dirty="0"/>
          </a:p>
          <a:p>
            <a:r>
              <a:rPr lang="en-CH" sz="2400" b="1" dirty="0"/>
              <a:t>How would you fix it?</a:t>
            </a:r>
          </a:p>
        </p:txBody>
      </p:sp>
      <p:pic>
        <p:nvPicPr>
          <p:cNvPr id="6" name="Picture 5">
            <a:extLst>
              <a:ext uri="{FF2B5EF4-FFF2-40B4-BE49-F238E27FC236}">
                <a16:creationId xmlns:a16="http://schemas.microsoft.com/office/drawing/2014/main" id="{3BBED0E8-1E5C-62FD-E4D8-AF6DD4BCFDE6}"/>
              </a:ext>
            </a:extLst>
          </p:cNvPr>
          <p:cNvPicPr>
            <a:picLocks noChangeAspect="1"/>
          </p:cNvPicPr>
          <p:nvPr/>
        </p:nvPicPr>
        <p:blipFill>
          <a:blip r:embed="rId2"/>
          <a:stretch>
            <a:fillRect/>
          </a:stretch>
        </p:blipFill>
        <p:spPr>
          <a:xfrm>
            <a:off x="486039" y="1213757"/>
            <a:ext cx="4597589" cy="4621787"/>
          </a:xfrm>
          <a:prstGeom prst="rect">
            <a:avLst/>
          </a:prstGeom>
        </p:spPr>
      </p:pic>
    </p:spTree>
    <p:extLst>
      <p:ext uri="{BB962C8B-B14F-4D97-AF65-F5344CB8AC3E}">
        <p14:creationId xmlns:p14="http://schemas.microsoft.com/office/powerpoint/2010/main" val="3302464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August 2022, v. 1.0, CC BY-SA 4.0</a:t>
            </a:r>
          </a:p>
        </p:txBody>
      </p:sp>
      <p:sp>
        <p:nvSpPr>
          <p:cNvPr id="10" name="TextBox 9">
            <a:extLst>
              <a:ext uri="{FF2B5EF4-FFF2-40B4-BE49-F238E27FC236}">
                <a16:creationId xmlns:a16="http://schemas.microsoft.com/office/drawing/2014/main" id="{AEBBD1A9-3760-87D7-4C77-B8242EFFE343}"/>
              </a:ext>
            </a:extLst>
          </p:cNvPr>
          <p:cNvSpPr txBox="1"/>
          <p:nvPr/>
        </p:nvSpPr>
        <p:spPr>
          <a:xfrm>
            <a:off x="5990400" y="1599012"/>
            <a:ext cx="5833737" cy="2246769"/>
          </a:xfrm>
          <a:prstGeom prst="rect">
            <a:avLst/>
          </a:prstGeom>
          <a:noFill/>
        </p:spPr>
        <p:txBody>
          <a:bodyPr wrap="square">
            <a:spAutoFit/>
          </a:bodyPr>
          <a:lstStyle/>
          <a:p>
            <a:pPr marL="457200" indent="-457200">
              <a:buFont typeface="+mj-lt"/>
              <a:buAutoNum type="arabicPeriod"/>
            </a:pPr>
            <a:r>
              <a:rPr lang="en-CH" sz="2000" dirty="0"/>
              <a:t>The constructor will become longer with more initialization types</a:t>
            </a:r>
          </a:p>
          <a:p>
            <a:pPr marL="457200" indent="-457200">
              <a:buFont typeface="+mj-lt"/>
              <a:buAutoNum type="arabicPeriod"/>
            </a:pPr>
            <a:r>
              <a:rPr lang="en-CH" sz="2000" dirty="0"/>
              <a:t>We cannot contribute a new initialization type without modifying the code</a:t>
            </a:r>
          </a:p>
          <a:p>
            <a:pPr marL="457200" indent="-457200">
              <a:buFont typeface="+mj-lt"/>
              <a:buAutoNum type="arabicPeriod"/>
            </a:pPr>
            <a:r>
              <a:rPr lang="en-CH" sz="2000" dirty="0"/>
              <a:t>It is difficult to test</a:t>
            </a:r>
          </a:p>
          <a:p>
            <a:pPr marL="457200" indent="-457200">
              <a:buFont typeface="+mj-lt"/>
              <a:buAutoNum type="arabicPeriod"/>
            </a:pPr>
            <a:r>
              <a:rPr lang="en-CH" sz="2000" dirty="0"/>
              <a:t>It is not flexible, e.g. what happens if we want to create an instance from parameters saved on file?</a:t>
            </a:r>
          </a:p>
        </p:txBody>
      </p:sp>
      <p:sp>
        <p:nvSpPr>
          <p:cNvPr id="3" name="TextBox 2">
            <a:extLst>
              <a:ext uri="{FF2B5EF4-FFF2-40B4-BE49-F238E27FC236}">
                <a16:creationId xmlns:a16="http://schemas.microsoft.com/office/drawing/2014/main" id="{004F8C21-89D2-42F0-F653-9711BA06315A}"/>
              </a:ext>
            </a:extLst>
          </p:cNvPr>
          <p:cNvSpPr txBox="1"/>
          <p:nvPr/>
        </p:nvSpPr>
        <p:spPr>
          <a:xfrm>
            <a:off x="6096000" y="4252974"/>
            <a:ext cx="5728137" cy="1200329"/>
          </a:xfrm>
          <a:prstGeom prst="rect">
            <a:avLst/>
          </a:prstGeom>
          <a:solidFill>
            <a:schemeClr val="accent6">
              <a:lumMod val="20000"/>
              <a:lumOff val="80000"/>
            </a:schemeClr>
          </a:solidFill>
        </p:spPr>
        <p:txBody>
          <a:bodyPr wrap="square">
            <a:spAutoFit/>
          </a:bodyPr>
          <a:lstStyle/>
          <a:p>
            <a:pPr algn="ctr"/>
            <a:r>
              <a:rPr lang="en-CH" sz="2400" b="1" dirty="0"/>
              <a:t>These are smells of the fact that the initialization of context_map </a:t>
            </a:r>
            <a:br>
              <a:rPr lang="en-CH" sz="2400" b="1" dirty="0"/>
            </a:br>
            <a:r>
              <a:rPr lang="en-CH" sz="2400" b="1" dirty="0"/>
              <a:t>varies independently of the class Walker</a:t>
            </a:r>
          </a:p>
        </p:txBody>
      </p:sp>
      <p:sp>
        <p:nvSpPr>
          <p:cNvPr id="7" name="TextBox 6">
            <a:extLst>
              <a:ext uri="{FF2B5EF4-FFF2-40B4-BE49-F238E27FC236}">
                <a16:creationId xmlns:a16="http://schemas.microsoft.com/office/drawing/2014/main" id="{85F3DDFA-197A-BA30-7F3F-F36403BB657B}"/>
              </a:ext>
            </a:extLst>
          </p:cNvPr>
          <p:cNvSpPr txBox="1"/>
          <p:nvPr/>
        </p:nvSpPr>
        <p:spPr>
          <a:xfrm>
            <a:off x="6064469" y="5535494"/>
            <a:ext cx="4191600" cy="369332"/>
          </a:xfrm>
          <a:prstGeom prst="rect">
            <a:avLst/>
          </a:prstGeom>
          <a:noFill/>
        </p:spPr>
        <p:txBody>
          <a:bodyPr wrap="square">
            <a:spAutoFit/>
          </a:bodyPr>
          <a:lstStyle/>
          <a:p>
            <a:r>
              <a:rPr lang="en-CH" sz="1800" dirty="0"/>
              <a:t>We need two ingredients to fix this</a:t>
            </a:r>
          </a:p>
        </p:txBody>
      </p:sp>
      <p:pic>
        <p:nvPicPr>
          <p:cNvPr id="6" name="Picture 5">
            <a:extLst>
              <a:ext uri="{FF2B5EF4-FFF2-40B4-BE49-F238E27FC236}">
                <a16:creationId xmlns:a16="http://schemas.microsoft.com/office/drawing/2014/main" id="{47B5586B-A603-CD9C-9E77-1BCBD79AE022}"/>
              </a:ext>
            </a:extLst>
          </p:cNvPr>
          <p:cNvPicPr>
            <a:picLocks noChangeAspect="1"/>
          </p:cNvPicPr>
          <p:nvPr/>
        </p:nvPicPr>
        <p:blipFill>
          <a:blip r:embed="rId2"/>
          <a:stretch>
            <a:fillRect/>
          </a:stretch>
        </p:blipFill>
        <p:spPr>
          <a:xfrm>
            <a:off x="486039" y="1213757"/>
            <a:ext cx="4597589" cy="4621787"/>
          </a:xfrm>
          <a:prstGeom prst="rect">
            <a:avLst/>
          </a:prstGeom>
        </p:spPr>
      </p:pic>
    </p:spTree>
    <p:extLst>
      <p:ext uri="{BB962C8B-B14F-4D97-AF65-F5344CB8AC3E}">
        <p14:creationId xmlns:p14="http://schemas.microsoft.com/office/powerpoint/2010/main" val="8656671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131EFE-B059-79F2-20AC-45C17B9A87BB}"/>
              </a:ext>
            </a:extLst>
          </p:cNvPr>
          <p:cNvSpPr>
            <a:spLocks noGrp="1"/>
          </p:cNvSpPr>
          <p:nvPr>
            <p:ph type="title"/>
          </p:nvPr>
        </p:nvSpPr>
        <p:spPr/>
        <p:txBody>
          <a:bodyPr/>
          <a:lstStyle/>
          <a:p>
            <a:r>
              <a:rPr lang="en-CH" dirty="0"/>
              <a:t>Factory methods build instances in different ways</a:t>
            </a:r>
          </a:p>
        </p:txBody>
      </p:sp>
      <p:sp>
        <p:nvSpPr>
          <p:cNvPr id="3" name="Footer Placeholder 2">
            <a:extLst>
              <a:ext uri="{FF2B5EF4-FFF2-40B4-BE49-F238E27FC236}">
                <a16:creationId xmlns:a16="http://schemas.microsoft.com/office/drawing/2014/main" id="{8338358C-4E08-2363-8ED6-0B87770FF3FD}"/>
              </a:ext>
            </a:extLst>
          </p:cNvPr>
          <p:cNvSpPr>
            <a:spLocks noGrp="1"/>
          </p:cNvSpPr>
          <p:nvPr>
            <p:ph type="ftr" sz="quarter" idx="11"/>
          </p:nvPr>
        </p:nvSpPr>
        <p:spPr/>
        <p:txBody>
          <a:bodyPr/>
          <a:lstStyle/>
          <a:p>
            <a:r>
              <a:rPr lang="en-US" dirty="0"/>
              <a:t>August 2022, v. 1.0, CC BY-SA 4.0</a:t>
            </a:r>
          </a:p>
        </p:txBody>
      </p:sp>
      <p:pic>
        <p:nvPicPr>
          <p:cNvPr id="9" name="Picture 8">
            <a:extLst>
              <a:ext uri="{FF2B5EF4-FFF2-40B4-BE49-F238E27FC236}">
                <a16:creationId xmlns:a16="http://schemas.microsoft.com/office/drawing/2014/main" id="{9C8267BF-BE3E-5DAE-A4F7-1D31FAEA595F}"/>
              </a:ext>
            </a:extLst>
          </p:cNvPr>
          <p:cNvPicPr>
            <a:picLocks noChangeAspect="1"/>
          </p:cNvPicPr>
          <p:nvPr/>
        </p:nvPicPr>
        <p:blipFill>
          <a:blip r:embed="rId2"/>
          <a:stretch>
            <a:fillRect/>
          </a:stretch>
        </p:blipFill>
        <p:spPr>
          <a:xfrm>
            <a:off x="483100" y="1505638"/>
            <a:ext cx="6969082" cy="4319162"/>
          </a:xfrm>
          <a:prstGeom prst="rect">
            <a:avLst/>
          </a:prstGeom>
        </p:spPr>
      </p:pic>
      <p:sp>
        <p:nvSpPr>
          <p:cNvPr id="10" name="TextBox 9">
            <a:extLst>
              <a:ext uri="{FF2B5EF4-FFF2-40B4-BE49-F238E27FC236}">
                <a16:creationId xmlns:a16="http://schemas.microsoft.com/office/drawing/2014/main" id="{8B7ED603-4178-4F76-92D5-7250CAAF5972}"/>
              </a:ext>
            </a:extLst>
          </p:cNvPr>
          <p:cNvSpPr txBox="1"/>
          <p:nvPr/>
        </p:nvSpPr>
        <p:spPr>
          <a:xfrm>
            <a:off x="7797993" y="4070975"/>
            <a:ext cx="3322589" cy="1754326"/>
          </a:xfrm>
          <a:prstGeom prst="rect">
            <a:avLst/>
          </a:prstGeom>
          <a:noFill/>
          <a:ln>
            <a:solidFill>
              <a:schemeClr val="tx1"/>
            </a:solidFill>
          </a:ln>
        </p:spPr>
        <p:txBody>
          <a:bodyPr wrap="square" rtlCol="0">
            <a:spAutoFit/>
          </a:bodyPr>
          <a:lstStyle/>
          <a:p>
            <a:r>
              <a:rPr lang="en-CH" dirty="0"/>
              <a:t>A @classmethod is a method that takes a reference to the </a:t>
            </a:r>
            <a:r>
              <a:rPr lang="en-CH" b="1" dirty="0"/>
              <a:t>class</a:t>
            </a:r>
            <a:r>
              <a:rPr lang="en-CH" dirty="0"/>
              <a:t>, not the </a:t>
            </a:r>
            <a:r>
              <a:rPr lang="en-CH" b="1" dirty="0"/>
              <a:t>instance</a:t>
            </a:r>
            <a:r>
              <a:rPr lang="en-CH" dirty="0"/>
              <a:t>, as its input</a:t>
            </a:r>
          </a:p>
          <a:p>
            <a:endParaRPr lang="en-CH" dirty="0"/>
          </a:p>
          <a:p>
            <a:r>
              <a:rPr lang="en-CH" dirty="0"/>
              <a:t>Their main use is as factory methods, to create instances</a:t>
            </a:r>
          </a:p>
        </p:txBody>
      </p:sp>
      <p:sp>
        <p:nvSpPr>
          <p:cNvPr id="11" name="TextBox 10">
            <a:extLst>
              <a:ext uri="{FF2B5EF4-FFF2-40B4-BE49-F238E27FC236}">
                <a16:creationId xmlns:a16="http://schemas.microsoft.com/office/drawing/2014/main" id="{AE6A2D1C-DF29-BCBC-E944-CDE7CE900B76}"/>
              </a:ext>
            </a:extLst>
          </p:cNvPr>
          <p:cNvSpPr txBox="1"/>
          <p:nvPr/>
        </p:nvSpPr>
        <p:spPr>
          <a:xfrm>
            <a:off x="6653193" y="1847130"/>
            <a:ext cx="3440607" cy="646331"/>
          </a:xfrm>
          <a:prstGeom prst="rect">
            <a:avLst/>
          </a:prstGeom>
          <a:solidFill>
            <a:schemeClr val="accent6">
              <a:lumMod val="20000"/>
              <a:lumOff val="80000"/>
            </a:schemeClr>
          </a:solidFill>
        </p:spPr>
        <p:txBody>
          <a:bodyPr wrap="square" rtlCol="0">
            <a:spAutoFit/>
          </a:bodyPr>
          <a:lstStyle/>
          <a:p>
            <a:r>
              <a:rPr lang="en-CH" dirty="0"/>
              <a:t>The main constructor should not do anything fancy</a:t>
            </a:r>
          </a:p>
        </p:txBody>
      </p:sp>
      <p:sp>
        <p:nvSpPr>
          <p:cNvPr id="12" name="TextBox 11">
            <a:extLst>
              <a:ext uri="{FF2B5EF4-FFF2-40B4-BE49-F238E27FC236}">
                <a16:creationId xmlns:a16="http://schemas.microsoft.com/office/drawing/2014/main" id="{22141E84-8CFC-4B42-5C28-85BCCC1635C8}"/>
              </a:ext>
            </a:extLst>
          </p:cNvPr>
          <p:cNvSpPr txBox="1"/>
          <p:nvPr/>
        </p:nvSpPr>
        <p:spPr>
          <a:xfrm>
            <a:off x="6653193" y="2834953"/>
            <a:ext cx="3440607" cy="923330"/>
          </a:xfrm>
          <a:prstGeom prst="rect">
            <a:avLst/>
          </a:prstGeom>
          <a:solidFill>
            <a:schemeClr val="accent2">
              <a:lumMod val="20000"/>
              <a:lumOff val="80000"/>
            </a:schemeClr>
          </a:solidFill>
        </p:spPr>
        <p:txBody>
          <a:bodyPr wrap="square" rtlCol="0">
            <a:spAutoFit/>
          </a:bodyPr>
          <a:lstStyle/>
          <a:p>
            <a:r>
              <a:rPr lang="en-CH" dirty="0"/>
              <a:t>The factory methods create the parameters in some fancy way, then call the basic constructor</a:t>
            </a:r>
          </a:p>
        </p:txBody>
      </p:sp>
      <p:sp>
        <p:nvSpPr>
          <p:cNvPr id="5" name="Rectangle 4">
            <a:extLst>
              <a:ext uri="{FF2B5EF4-FFF2-40B4-BE49-F238E27FC236}">
                <a16:creationId xmlns:a16="http://schemas.microsoft.com/office/drawing/2014/main" id="{3C3D0E4E-AF58-010F-B26F-38EEDF91E1C6}"/>
              </a:ext>
            </a:extLst>
          </p:cNvPr>
          <p:cNvSpPr/>
          <p:nvPr/>
        </p:nvSpPr>
        <p:spPr>
          <a:xfrm>
            <a:off x="400594" y="5495109"/>
            <a:ext cx="3770812" cy="409302"/>
          </a:xfrm>
          <a:prstGeom prst="rect">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2563341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586E3-1538-3B8E-D702-FC9A7C3B74A2}"/>
              </a:ext>
            </a:extLst>
          </p:cNvPr>
          <p:cNvSpPr>
            <a:spLocks noGrp="1"/>
          </p:cNvSpPr>
          <p:nvPr>
            <p:ph type="title"/>
          </p:nvPr>
        </p:nvSpPr>
        <p:spPr/>
        <p:txBody>
          <a:bodyPr/>
          <a:lstStyle/>
          <a:p>
            <a:r>
              <a:rPr lang="de-DE" dirty="0"/>
              <a:t>Live Coding </a:t>
            </a:r>
            <a:r>
              <a:rPr lang="de-DE" dirty="0" err="1"/>
              <a:t>factory</a:t>
            </a:r>
            <a:r>
              <a:rPr lang="de-DE" dirty="0"/>
              <a:t> </a:t>
            </a:r>
            <a:r>
              <a:rPr lang="de-DE" dirty="0" err="1"/>
              <a:t>methods</a:t>
            </a:r>
            <a:endParaRPr lang="en-DE" dirty="0"/>
          </a:p>
        </p:txBody>
      </p:sp>
      <p:sp>
        <p:nvSpPr>
          <p:cNvPr id="3" name="Footer Placeholder 2">
            <a:extLst>
              <a:ext uri="{FF2B5EF4-FFF2-40B4-BE49-F238E27FC236}">
                <a16:creationId xmlns:a16="http://schemas.microsoft.com/office/drawing/2014/main" id="{DCF1A860-1381-CD24-5B2F-A97146EA1589}"/>
              </a:ext>
            </a:extLst>
          </p:cNvPr>
          <p:cNvSpPr>
            <a:spLocks noGrp="1"/>
          </p:cNvSpPr>
          <p:nvPr>
            <p:ph type="ftr" sz="quarter" idx="11"/>
          </p:nvPr>
        </p:nvSpPr>
        <p:spPr/>
        <p:txBody>
          <a:bodyPr/>
          <a:lstStyle/>
          <a:p>
            <a:r>
              <a:rPr lang="en-US"/>
              <a:t>August 2022, v. 1.0, CC BY-SA 4.0</a:t>
            </a:r>
          </a:p>
        </p:txBody>
      </p:sp>
      <p:sp>
        <p:nvSpPr>
          <p:cNvPr id="4" name="Rectangle 3">
            <a:extLst>
              <a:ext uri="{FF2B5EF4-FFF2-40B4-BE49-F238E27FC236}">
                <a16:creationId xmlns:a16="http://schemas.microsoft.com/office/drawing/2014/main" id="{ECEAAAE2-8B09-66ED-E031-E9836C0FA237}"/>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F679F9E2-31BB-B921-AB60-038B9E89A9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361C7D97-72DA-906F-4505-3774BE1D9C8E}"/>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4D34120A-716B-4134-B8E2-940A6CCD470D}"/>
              </a:ext>
            </a:extLst>
          </p:cNvPr>
          <p:cNvSpPr txBox="1"/>
          <p:nvPr/>
        </p:nvSpPr>
        <p:spPr>
          <a:xfrm>
            <a:off x="7957753" y="542883"/>
            <a:ext cx="4234247" cy="307777"/>
          </a:xfrm>
          <a:prstGeom prst="rect">
            <a:avLst/>
          </a:prstGeom>
          <a:noFill/>
        </p:spPr>
        <p:txBody>
          <a:bodyPr wrap="square">
            <a:spAutoFit/>
          </a:bodyPr>
          <a:lstStyle/>
          <a:p>
            <a:pPr algn="ctr"/>
            <a:r>
              <a:rPr lang="de-DE" sz="1400" dirty="0" err="1">
                <a:latin typeface="Courier New" panose="02070309020205020404" pitchFamily="49" charset="0"/>
                <a:cs typeface="Courier New" panose="02070309020205020404" pitchFamily="49" charset="0"/>
              </a:rPr>
              <a:t>walker</a:t>
            </a:r>
            <a:r>
              <a:rPr lang="de-DE" sz="1400" dirty="0">
                <a:latin typeface="Courier New" panose="02070309020205020404" pitchFamily="49" charset="0"/>
                <a:cs typeface="Courier New" panose="02070309020205020404" pitchFamily="49" charset="0"/>
              </a:rPr>
              <a:t>/</a:t>
            </a:r>
            <a:r>
              <a:rPr lang="de-DE" sz="1400" dirty="0" err="1">
                <a:latin typeface="Courier New" panose="02070309020205020404" pitchFamily="49" charset="0"/>
                <a:cs typeface="Courier New" panose="02070309020205020404" pitchFamily="49" charset="0"/>
              </a:rPr>
              <a:t>Step</a:t>
            </a:r>
            <a:r>
              <a:rPr lang="de-DE" sz="1400" dirty="0">
                <a:latin typeface="Courier New" panose="02070309020205020404" pitchFamily="49" charset="0"/>
                <a:cs typeface="Courier New" panose="02070309020205020404" pitchFamily="49" charset="0"/>
              </a:rPr>
              <a:t> 2 </a:t>
            </a:r>
            <a:r>
              <a:rPr lang="de-DE" sz="1400" dirty="0" err="1">
                <a:latin typeface="Courier New" panose="02070309020205020404" pitchFamily="49" charset="0"/>
                <a:cs typeface="Courier New" panose="02070309020205020404" pitchFamily="49" charset="0"/>
              </a:rPr>
              <a:t>factory</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method</a:t>
            </a:r>
            <a:r>
              <a:rPr lang="de-DE" sz="1400" dirty="0">
                <a:latin typeface="Courier New" panose="02070309020205020404" pitchFamily="49" charset="0"/>
                <a:cs typeface="Courier New" panose="02070309020205020404" pitchFamily="49" charset="0"/>
              </a:rPr>
              <a:t>/</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9188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7344-A95F-A0EF-65C2-674B587C28CC}"/>
              </a:ext>
            </a:extLst>
          </p:cNvPr>
          <p:cNvSpPr>
            <a:spLocks noGrp="1"/>
          </p:cNvSpPr>
          <p:nvPr>
            <p:ph type="title"/>
          </p:nvPr>
        </p:nvSpPr>
        <p:spPr/>
        <p:txBody>
          <a:bodyPr/>
          <a:lstStyle/>
          <a:p>
            <a:r>
              <a:rPr lang="en-CH" dirty="0"/>
              <a:t>Persistence and serialization: Saving grouped data</a:t>
            </a:r>
          </a:p>
        </p:txBody>
      </p:sp>
      <p:sp>
        <p:nvSpPr>
          <p:cNvPr id="3" name="Content Placeholder 2">
            <a:extLst>
              <a:ext uri="{FF2B5EF4-FFF2-40B4-BE49-F238E27FC236}">
                <a16:creationId xmlns:a16="http://schemas.microsoft.com/office/drawing/2014/main" id="{722CAA48-B2A8-1563-C973-CB218E7C4371}"/>
              </a:ext>
            </a:extLst>
          </p:cNvPr>
          <p:cNvSpPr>
            <a:spLocks noGrp="1"/>
          </p:cNvSpPr>
          <p:nvPr>
            <p:ph idx="1"/>
          </p:nvPr>
        </p:nvSpPr>
        <p:spPr/>
        <p:txBody>
          <a:bodyPr>
            <a:normAutofit/>
          </a:bodyPr>
          <a:lstStyle/>
          <a:p>
            <a:r>
              <a:rPr lang="en-CH" sz="2400" dirty="0"/>
              <a:t>Persistence: saving the state of an instance to disk</a:t>
            </a:r>
          </a:p>
          <a:p>
            <a:r>
              <a:rPr lang="en-CH" sz="2400" dirty="0"/>
              <a:t>Serialization: transforming an object into another representation; in this context, something that can be saved to disk</a:t>
            </a:r>
          </a:p>
          <a:p>
            <a:endParaRPr lang="en-CH" sz="2400" dirty="0"/>
          </a:p>
          <a:p>
            <a:r>
              <a:rPr lang="en-CH" sz="2400" dirty="0"/>
              <a:t>pickle</a:t>
            </a:r>
          </a:p>
          <a:p>
            <a:pPr lvl="1"/>
            <a:r>
              <a:rPr lang="en-CH" sz="2000" dirty="0"/>
              <a:t>Easy to use, it shoud just work</a:t>
            </a:r>
          </a:p>
          <a:p>
            <a:pPr lvl="1"/>
            <a:r>
              <a:rPr lang="en-CH" sz="2000" dirty="0"/>
              <a:t>It breaks easily when the code changes (a simple renaming of the class, for instance)</a:t>
            </a:r>
          </a:p>
          <a:p>
            <a:r>
              <a:rPr lang="en-CH" sz="2400" dirty="0"/>
              <a:t>JSON</a:t>
            </a:r>
          </a:p>
          <a:p>
            <a:pPr lvl="1"/>
            <a:r>
              <a:rPr lang="en-CH" sz="2000" dirty="0"/>
              <a:t>the file equivalent of a dictionary</a:t>
            </a:r>
          </a:p>
          <a:p>
            <a:pPr lvl="1"/>
            <a:r>
              <a:rPr lang="en-CH" sz="2000" dirty="0"/>
              <a:t>you’ll need to handle the transformation to and from json yourself</a:t>
            </a:r>
          </a:p>
          <a:p>
            <a:pPr lvl="1"/>
            <a:r>
              <a:rPr lang="en-CH" sz="2000" dirty="0"/>
              <a:t>custom types like Numpy arrays are not supported by default, need to turn them into lists or strings, or else save them separately and add the path in the JSON file</a:t>
            </a:r>
            <a:endParaRPr lang="en-CH" sz="2400" dirty="0"/>
          </a:p>
          <a:p>
            <a:pPr lvl="1"/>
            <a:endParaRPr lang="en-CH" sz="2000" dirty="0"/>
          </a:p>
        </p:txBody>
      </p:sp>
      <p:sp>
        <p:nvSpPr>
          <p:cNvPr id="4" name="Footer Placeholder 3">
            <a:extLst>
              <a:ext uri="{FF2B5EF4-FFF2-40B4-BE49-F238E27FC236}">
                <a16:creationId xmlns:a16="http://schemas.microsoft.com/office/drawing/2014/main" id="{869F9430-59A9-984D-3EFD-8616442FD2D6}"/>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841419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CB5E-C16D-274D-D82F-1555B02D353A}"/>
              </a:ext>
            </a:extLst>
          </p:cNvPr>
          <p:cNvSpPr>
            <a:spLocks noGrp="1"/>
          </p:cNvSpPr>
          <p:nvPr>
            <p:ph type="title"/>
          </p:nvPr>
        </p:nvSpPr>
        <p:spPr/>
        <p:txBody>
          <a:bodyPr/>
          <a:lstStyle/>
          <a:p>
            <a:r>
              <a:rPr lang="en-CH" dirty="0"/>
              <a:t>Serialization live coding</a:t>
            </a:r>
          </a:p>
        </p:txBody>
      </p:sp>
      <p:sp>
        <p:nvSpPr>
          <p:cNvPr id="4" name="Footer Placeholder 3">
            <a:extLst>
              <a:ext uri="{FF2B5EF4-FFF2-40B4-BE49-F238E27FC236}">
                <a16:creationId xmlns:a16="http://schemas.microsoft.com/office/drawing/2014/main" id="{040CD9E6-6C52-3F65-7F64-22F4E24C37CB}"/>
              </a:ext>
            </a:extLst>
          </p:cNvPr>
          <p:cNvSpPr>
            <a:spLocks noGrp="1"/>
          </p:cNvSpPr>
          <p:nvPr>
            <p:ph type="ftr" sz="quarter" idx="11"/>
          </p:nvPr>
        </p:nvSpPr>
        <p:spPr/>
        <p:txBody>
          <a:bodyPr/>
          <a:lstStyle/>
          <a:p>
            <a:r>
              <a:rPr lang="en-US"/>
              <a:t>August 2022, v. 1.0, CC BY-SA 4.0</a:t>
            </a:r>
          </a:p>
        </p:txBody>
      </p:sp>
      <p:sp>
        <p:nvSpPr>
          <p:cNvPr id="3" name="Rectangle 2">
            <a:extLst>
              <a:ext uri="{FF2B5EF4-FFF2-40B4-BE49-F238E27FC236}">
                <a16:creationId xmlns:a16="http://schemas.microsoft.com/office/drawing/2014/main" id="{72262EA8-4C60-4B47-8DC5-9CC9F5346D11}"/>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1CB44EEB-716B-3EE2-70E1-75048E01658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B1B464CE-B75E-3D88-16AC-FA2EFA3F0C1D}"/>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5A5338BD-D13F-E7CD-519C-07FED6B3083D}"/>
              </a:ext>
            </a:extLst>
          </p:cNvPr>
          <p:cNvSpPr txBox="1"/>
          <p:nvPr/>
        </p:nvSpPr>
        <p:spPr>
          <a:xfrm>
            <a:off x="7957753" y="542883"/>
            <a:ext cx="4234247"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n</a:t>
            </a:r>
            <a:r>
              <a:rPr lang="en-DE" sz="1400" dirty="0">
                <a:solidFill>
                  <a:schemeClr val="tx1"/>
                </a:solidFill>
                <a:latin typeface="Courier New" panose="02070309020205020404" pitchFamily="49" charset="0"/>
                <a:cs typeface="Courier New" panose="02070309020205020404" pitchFamily="49" charset="0"/>
              </a:rPr>
              <a:t>otebooks/</a:t>
            </a:r>
            <a:r>
              <a:rPr lang="en-GB" sz="1400" dirty="0">
                <a:latin typeface="Courier New" panose="02070309020205020404" pitchFamily="49" charset="0"/>
                <a:cs typeface="Courier New" panose="02070309020205020404" pitchFamily="49" charset="0"/>
              </a:rPr>
              <a:t>02a </a:t>
            </a:r>
            <a:r>
              <a:rPr lang="en-GB" sz="1400" dirty="0" err="1">
                <a:latin typeface="Courier New" panose="02070309020205020404" pitchFamily="49" charset="0"/>
                <a:cs typeface="Courier New" panose="02070309020205020404" pitchFamily="49" charset="0"/>
              </a:rPr>
              <a:t>Serialization.ipynb</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436570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Pattern variation by AbsurdWordPreferred on DeviantArt">
            <a:extLst>
              <a:ext uri="{FF2B5EF4-FFF2-40B4-BE49-F238E27FC236}">
                <a16:creationId xmlns:a16="http://schemas.microsoft.com/office/drawing/2014/main" id="{0E5F29BB-463E-1DD3-8A6F-59D202A71F5D}"/>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2" name="Title 1">
            <a:extLst>
              <a:ext uri="{FF2B5EF4-FFF2-40B4-BE49-F238E27FC236}">
                <a16:creationId xmlns:a16="http://schemas.microsoft.com/office/drawing/2014/main" id="{621617A1-FDEE-533D-BA10-5B6EC873A85F}"/>
              </a:ext>
            </a:extLst>
          </p:cNvPr>
          <p:cNvSpPr>
            <a:spLocks noGrp="1"/>
          </p:cNvSpPr>
          <p:nvPr>
            <p:ph type="title"/>
          </p:nvPr>
        </p:nvSpPr>
        <p:spPr/>
        <p:txBody>
          <a:bodyPr>
            <a:normAutofit fontScale="90000"/>
          </a:bodyPr>
          <a:lstStyle/>
          <a:p>
            <a:r>
              <a:rPr lang="de-DE" b="1" dirty="0"/>
              <a:t>Hands On: </a:t>
            </a:r>
            <a:br>
              <a:rPr lang="de-DE" b="1" dirty="0"/>
            </a:br>
            <a:r>
              <a:rPr lang="de-DE" sz="3600" b="1" dirty="0" err="1"/>
              <a:t>Serialize</a:t>
            </a:r>
            <a:r>
              <a:rPr lang="de-DE" sz="3600" b="1" dirty="0"/>
              <a:t> </a:t>
            </a:r>
            <a:r>
              <a:rPr lang="de-DE" sz="3600" b="1" dirty="0" err="1"/>
              <a:t>the</a:t>
            </a:r>
            <a:r>
              <a:rPr lang="de-DE" sz="3600" b="1" dirty="0"/>
              <a:t> Walker</a:t>
            </a:r>
            <a:endParaRPr lang="en-CH" sz="3600" dirty="0"/>
          </a:p>
        </p:txBody>
      </p:sp>
      <p:sp>
        <p:nvSpPr>
          <p:cNvPr id="3" name="Footer Placeholder 2">
            <a:extLst>
              <a:ext uri="{FF2B5EF4-FFF2-40B4-BE49-F238E27FC236}">
                <a16:creationId xmlns:a16="http://schemas.microsoft.com/office/drawing/2014/main" id="{28E90020-5BBA-4E72-106A-1F8F7AAA36F9}"/>
              </a:ext>
            </a:extLst>
          </p:cNvPr>
          <p:cNvSpPr>
            <a:spLocks noGrp="1"/>
          </p:cNvSpPr>
          <p:nvPr>
            <p:ph type="ftr" sz="quarter" idx="11"/>
          </p:nvPr>
        </p:nvSpPr>
        <p:spPr/>
        <p:txBody>
          <a:bodyPr/>
          <a:lstStyle/>
          <a:p>
            <a:r>
              <a:rPr lang="en-US"/>
              <a:t>August 2022, v. 1.0, CC BY-SA 4.0</a:t>
            </a:r>
          </a:p>
        </p:txBody>
      </p:sp>
      <p:sp>
        <p:nvSpPr>
          <p:cNvPr id="4" name="Content Placeholder 4">
            <a:extLst>
              <a:ext uri="{FF2B5EF4-FFF2-40B4-BE49-F238E27FC236}">
                <a16:creationId xmlns:a16="http://schemas.microsoft.com/office/drawing/2014/main" id="{842C4FB5-148E-EA05-A943-B31B8A231717}"/>
              </a:ext>
            </a:extLst>
          </p:cNvPr>
          <p:cNvSpPr txBox="1">
            <a:spLocks/>
          </p:cNvSpPr>
          <p:nvPr/>
        </p:nvSpPr>
        <p:spPr>
          <a:xfrm>
            <a:off x="838200" y="1605516"/>
            <a:ext cx="10515600" cy="45714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Submit a PR for Issue #2 on GitHub. </a:t>
            </a:r>
          </a:p>
          <a:p>
            <a:r>
              <a:rPr lang="en-US" dirty="0"/>
              <a:t>Have a look at the “</a:t>
            </a:r>
            <a:r>
              <a:rPr lang="en-US" b="1" dirty="0"/>
              <a:t>Step 2 factory method</a:t>
            </a:r>
            <a:r>
              <a:rPr lang="en-US" dirty="0"/>
              <a:t>” notebook </a:t>
            </a:r>
          </a:p>
          <a:p>
            <a:r>
              <a:rPr lang="en-US" dirty="0"/>
              <a:t>Write the </a:t>
            </a:r>
            <a:r>
              <a:rPr lang="en-US" dirty="0" err="1">
                <a:latin typeface="Courier New" panose="02070309020205020404" pitchFamily="49" charset="0"/>
                <a:cs typeface="Courier New" panose="02070309020205020404" pitchFamily="49" charset="0"/>
              </a:rPr>
              <a:t>walker.to_json</a:t>
            </a:r>
            <a:r>
              <a:rPr lang="en-US" dirty="0">
                <a:latin typeface="Courier New" panose="02070309020205020404" pitchFamily="49" charset="0"/>
                <a:cs typeface="Courier New" panose="02070309020205020404" pitchFamily="49" charset="0"/>
              </a:rPr>
              <a:t>() </a:t>
            </a:r>
            <a:r>
              <a:rPr lang="en-US" dirty="0"/>
              <a:t>method and </a:t>
            </a:r>
            <a:r>
              <a:rPr lang="en-US" dirty="0" err="1">
                <a:latin typeface="Courier New" panose="02070309020205020404" pitchFamily="49" charset="0"/>
                <a:cs typeface="Courier New" panose="02070309020205020404" pitchFamily="49" charset="0"/>
              </a:rPr>
              <a:t>walker.from_json</a:t>
            </a:r>
            <a:r>
              <a:rPr lang="en-US" dirty="0">
                <a:latin typeface="Courier New" panose="02070309020205020404" pitchFamily="49" charset="0"/>
                <a:cs typeface="Courier New" panose="02070309020205020404" pitchFamily="49" charset="0"/>
              </a:rPr>
              <a:t>()</a:t>
            </a:r>
            <a:r>
              <a:rPr lang="en-US" dirty="0"/>
              <a:t>factory method</a:t>
            </a:r>
            <a:endParaRPr lang="en-CH" dirty="0"/>
          </a:p>
        </p:txBody>
      </p:sp>
      <p:sp>
        <p:nvSpPr>
          <p:cNvPr id="7" name="Rectangle 6">
            <a:extLst>
              <a:ext uri="{FF2B5EF4-FFF2-40B4-BE49-F238E27FC236}">
                <a16:creationId xmlns:a16="http://schemas.microsoft.com/office/drawing/2014/main" id="{20B23840-7807-923B-DD9B-E33843BF977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ED5C9F6D-784A-D460-6559-67CFCFA29AE7}"/>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9" name="TextBox 8">
            <a:extLst>
              <a:ext uri="{FF2B5EF4-FFF2-40B4-BE49-F238E27FC236}">
                <a16:creationId xmlns:a16="http://schemas.microsoft.com/office/drawing/2014/main" id="{0B51DAAC-B053-C29A-C3BC-971EC2B7B14F}"/>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 3 serialize/</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10" name="Graphic 9">
            <a:extLst>
              <a:ext uri="{FF2B5EF4-FFF2-40B4-BE49-F238E27FC236}">
                <a16:creationId xmlns:a16="http://schemas.microsoft.com/office/drawing/2014/main" id="{4E85B12C-CE44-C5A3-2279-D1226D30F50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939568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5158BDB-D2F3-8E43-9BA0-BF42224F2568}"/>
              </a:ext>
            </a:extLst>
          </p:cNvPr>
          <p:cNvPicPr>
            <a:picLocks noChangeAspect="1"/>
          </p:cNvPicPr>
          <p:nvPr/>
        </p:nvPicPr>
        <p:blipFill>
          <a:blip r:embed="rId2"/>
          <a:stretch>
            <a:fillRect/>
          </a:stretch>
        </p:blipFill>
        <p:spPr>
          <a:xfrm>
            <a:off x="700641" y="1342914"/>
            <a:ext cx="10874765" cy="5351800"/>
          </a:xfrm>
          <a:prstGeom prst="rect">
            <a:avLst/>
          </a:prstGeom>
        </p:spPr>
      </p:pic>
      <p:sp>
        <p:nvSpPr>
          <p:cNvPr id="2" name="Title 1">
            <a:extLst>
              <a:ext uri="{FF2B5EF4-FFF2-40B4-BE49-F238E27FC236}">
                <a16:creationId xmlns:a16="http://schemas.microsoft.com/office/drawing/2014/main" id="{D655C078-252B-AD44-A013-CD733247AA87}"/>
              </a:ext>
            </a:extLst>
          </p:cNvPr>
          <p:cNvSpPr>
            <a:spLocks noGrp="1"/>
          </p:cNvSpPr>
          <p:nvPr>
            <p:ph type="title"/>
          </p:nvPr>
        </p:nvSpPr>
        <p:spPr/>
        <p:txBody>
          <a:bodyPr/>
          <a:lstStyle/>
          <a:p>
            <a:r>
              <a:rPr lang="en-US" dirty="0"/>
              <a:t>Recap: Class structure</a:t>
            </a:r>
          </a:p>
        </p:txBody>
      </p:sp>
      <p:sp>
        <p:nvSpPr>
          <p:cNvPr id="10" name="Right Brace 9">
            <a:extLst>
              <a:ext uri="{FF2B5EF4-FFF2-40B4-BE49-F238E27FC236}">
                <a16:creationId xmlns:a16="http://schemas.microsoft.com/office/drawing/2014/main" id="{4223BB9C-83D7-254C-82EA-1C500CC136E6}"/>
              </a:ext>
            </a:extLst>
          </p:cNvPr>
          <p:cNvSpPr/>
          <p:nvPr/>
        </p:nvSpPr>
        <p:spPr>
          <a:xfrm>
            <a:off x="4991927" y="1489670"/>
            <a:ext cx="378691" cy="114530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F0AF074-97C2-2E49-AA21-3FE8DD76C80B}"/>
              </a:ext>
            </a:extLst>
          </p:cNvPr>
          <p:cNvSpPr txBox="1"/>
          <p:nvPr/>
        </p:nvSpPr>
        <p:spPr>
          <a:xfrm>
            <a:off x="5555345" y="1600659"/>
            <a:ext cx="3075709" cy="923330"/>
          </a:xfrm>
          <a:prstGeom prst="rect">
            <a:avLst/>
          </a:prstGeom>
          <a:noFill/>
        </p:spPr>
        <p:txBody>
          <a:bodyPr wrap="square" rtlCol="0">
            <a:spAutoFit/>
          </a:bodyPr>
          <a:lstStyle/>
          <a:p>
            <a:r>
              <a:rPr lang="en-US" dirty="0"/>
              <a:t>The constructor is used to first populate an instance, called by convention “self”</a:t>
            </a:r>
          </a:p>
        </p:txBody>
      </p:sp>
      <p:sp>
        <p:nvSpPr>
          <p:cNvPr id="13" name="Right Brace 12">
            <a:extLst>
              <a:ext uri="{FF2B5EF4-FFF2-40B4-BE49-F238E27FC236}">
                <a16:creationId xmlns:a16="http://schemas.microsoft.com/office/drawing/2014/main" id="{5176A228-0673-964F-829A-4D8E30EAEB4E}"/>
              </a:ext>
            </a:extLst>
          </p:cNvPr>
          <p:cNvSpPr/>
          <p:nvPr/>
        </p:nvSpPr>
        <p:spPr>
          <a:xfrm>
            <a:off x="5895442" y="2802852"/>
            <a:ext cx="378691" cy="1986862"/>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C3CB98BC-05DD-2B4B-BA9D-781CE13DC74B}"/>
              </a:ext>
            </a:extLst>
          </p:cNvPr>
          <p:cNvSpPr txBox="1"/>
          <p:nvPr/>
        </p:nvSpPr>
        <p:spPr>
          <a:xfrm>
            <a:off x="6437088" y="3267007"/>
            <a:ext cx="4055836" cy="923330"/>
          </a:xfrm>
          <a:prstGeom prst="rect">
            <a:avLst/>
          </a:prstGeom>
          <a:noFill/>
        </p:spPr>
        <p:txBody>
          <a:bodyPr wrap="square" rtlCol="0">
            <a:spAutoFit/>
          </a:bodyPr>
          <a:lstStyle/>
          <a:p>
            <a:r>
              <a:rPr lang="en-US" dirty="0"/>
              <a:t>Classes can define “methods”, i.e. functions that have access to the data stored in an instance</a:t>
            </a:r>
          </a:p>
        </p:txBody>
      </p:sp>
      <p:sp>
        <p:nvSpPr>
          <p:cNvPr id="15" name="Right Brace 14">
            <a:extLst>
              <a:ext uri="{FF2B5EF4-FFF2-40B4-BE49-F238E27FC236}">
                <a16:creationId xmlns:a16="http://schemas.microsoft.com/office/drawing/2014/main" id="{6B810C7F-B519-D648-B9C4-AF53D47A0CBA}"/>
              </a:ext>
            </a:extLst>
          </p:cNvPr>
          <p:cNvSpPr/>
          <p:nvPr/>
        </p:nvSpPr>
        <p:spPr>
          <a:xfrm>
            <a:off x="7214509" y="5050308"/>
            <a:ext cx="378691" cy="92594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B93CD70-2D35-D449-9C82-30356F5E003F}"/>
              </a:ext>
            </a:extLst>
          </p:cNvPr>
          <p:cNvSpPr txBox="1"/>
          <p:nvPr/>
        </p:nvSpPr>
        <p:spPr>
          <a:xfrm>
            <a:off x="7697763" y="5039422"/>
            <a:ext cx="3877643" cy="923330"/>
          </a:xfrm>
          <a:prstGeom prst="rect">
            <a:avLst/>
          </a:prstGeom>
          <a:noFill/>
        </p:spPr>
        <p:txBody>
          <a:bodyPr wrap="square" rtlCol="0">
            <a:spAutoFit/>
          </a:bodyPr>
          <a:lstStyle/>
          <a:p>
            <a:r>
              <a:rPr lang="en-US" dirty="0"/>
              <a:t>A ”class method” can be used to build an instance in some alternative way, e.g. using data from a file</a:t>
            </a:r>
          </a:p>
        </p:txBody>
      </p:sp>
      <p:sp>
        <p:nvSpPr>
          <p:cNvPr id="18" name="Right Brace 17">
            <a:extLst>
              <a:ext uri="{FF2B5EF4-FFF2-40B4-BE49-F238E27FC236}">
                <a16:creationId xmlns:a16="http://schemas.microsoft.com/office/drawing/2014/main" id="{E09457AE-9DE0-DF4C-A045-2D7C7E6AC2DA}"/>
              </a:ext>
            </a:extLst>
          </p:cNvPr>
          <p:cNvSpPr/>
          <p:nvPr/>
        </p:nvSpPr>
        <p:spPr>
          <a:xfrm>
            <a:off x="4662636" y="6231739"/>
            <a:ext cx="378691" cy="46297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EBB31547-8715-5A41-B51D-44D1261177E2}"/>
              </a:ext>
            </a:extLst>
          </p:cNvPr>
          <p:cNvSpPr txBox="1"/>
          <p:nvPr/>
        </p:nvSpPr>
        <p:spPr>
          <a:xfrm>
            <a:off x="5065281" y="6130613"/>
            <a:ext cx="4035176" cy="646331"/>
          </a:xfrm>
          <a:prstGeom prst="rect">
            <a:avLst/>
          </a:prstGeom>
          <a:noFill/>
        </p:spPr>
        <p:txBody>
          <a:bodyPr wrap="square" rtlCol="0">
            <a:spAutoFit/>
          </a:bodyPr>
          <a:lstStyle/>
          <a:p>
            <a:r>
              <a:rPr lang="en-US" dirty="0"/>
              <a:t>Here is how you create instances from the constructor or a class method</a:t>
            </a:r>
          </a:p>
        </p:txBody>
      </p:sp>
      <p:sp>
        <p:nvSpPr>
          <p:cNvPr id="5" name="Footer Placeholder 4">
            <a:extLst>
              <a:ext uri="{FF2B5EF4-FFF2-40B4-BE49-F238E27FC236}">
                <a16:creationId xmlns:a16="http://schemas.microsoft.com/office/drawing/2014/main" id="{6249967B-211D-A145-B9F6-B1F341FDAAAD}"/>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612479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88774-2A9A-CCB0-4FC0-217B20C44AE3}"/>
              </a:ext>
            </a:extLst>
          </p:cNvPr>
          <p:cNvSpPr>
            <a:spLocks noGrp="1"/>
          </p:cNvSpPr>
          <p:nvPr>
            <p:ph type="title"/>
          </p:nvPr>
        </p:nvSpPr>
        <p:spPr/>
        <p:txBody>
          <a:bodyPr>
            <a:normAutofit fontScale="90000"/>
          </a:bodyPr>
          <a:lstStyle/>
          <a:p>
            <a:r>
              <a:rPr lang="en-CH" dirty="0"/>
              <a:t>Factory methods take us only this far...</a:t>
            </a:r>
            <a:br>
              <a:rPr lang="en-CH" dirty="0"/>
            </a:br>
            <a:endParaRPr lang="en-CH" dirty="0"/>
          </a:p>
        </p:txBody>
      </p:sp>
      <p:sp>
        <p:nvSpPr>
          <p:cNvPr id="3" name="Footer Placeholder 2">
            <a:extLst>
              <a:ext uri="{FF2B5EF4-FFF2-40B4-BE49-F238E27FC236}">
                <a16:creationId xmlns:a16="http://schemas.microsoft.com/office/drawing/2014/main" id="{E5A330D9-6941-C36D-F5EE-FCB0B8B4CD10}"/>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EA7E92BB-D865-FEA5-9EC0-75248FBAA991}"/>
              </a:ext>
            </a:extLst>
          </p:cNvPr>
          <p:cNvSpPr txBox="1"/>
          <p:nvPr/>
        </p:nvSpPr>
        <p:spPr>
          <a:xfrm>
            <a:off x="5990400" y="1599012"/>
            <a:ext cx="5833737" cy="3785652"/>
          </a:xfrm>
          <a:prstGeom prst="rect">
            <a:avLst/>
          </a:prstGeom>
          <a:noFill/>
        </p:spPr>
        <p:txBody>
          <a:bodyPr wrap="square">
            <a:spAutoFit/>
          </a:bodyPr>
          <a:lstStyle/>
          <a:p>
            <a:r>
              <a:rPr lang="en-CH" sz="2000" dirty="0"/>
              <a:t>We broke apart the monolitic constructor into a basic, parameter setting part, and the specialized context-map initialization.</a:t>
            </a:r>
          </a:p>
          <a:p>
            <a:pPr marL="285750" indent="-285750">
              <a:buFont typeface="Arial" panose="020B0604020202020204" pitchFamily="34" charset="0"/>
              <a:buChar char="•"/>
            </a:pPr>
            <a:endParaRPr lang="en-CH" sz="2000" dirty="0"/>
          </a:p>
          <a:p>
            <a:pPr marL="457200" indent="-457200">
              <a:buFont typeface="+mj-lt"/>
              <a:buAutoNum type="arabicPeriod"/>
            </a:pPr>
            <a:r>
              <a:rPr lang="en-CH" sz="2000" dirty="0"/>
              <a:t>The </a:t>
            </a:r>
            <a:r>
              <a:rPr lang="en-CH" sz="2000" strike="sngStrike" dirty="0"/>
              <a:t>constructor</a:t>
            </a:r>
            <a:r>
              <a:rPr lang="en-CH" sz="2000" dirty="0"/>
              <a:t> </a:t>
            </a:r>
            <a:r>
              <a:rPr lang="en-CH" sz="2000" dirty="0">
                <a:solidFill>
                  <a:schemeClr val="accent6"/>
                </a:solidFill>
              </a:rPr>
              <a:t>factory method</a:t>
            </a:r>
            <a:r>
              <a:rPr lang="en-CH" sz="2000" dirty="0"/>
              <a:t> will become longer with more initialization types</a:t>
            </a:r>
          </a:p>
          <a:p>
            <a:pPr marL="457200" indent="-457200">
              <a:buFont typeface="+mj-lt"/>
              <a:buAutoNum type="arabicPeriod"/>
            </a:pPr>
            <a:r>
              <a:rPr lang="en-CH" sz="2000" dirty="0"/>
              <a:t>We cannot contribute a new initialization type without modifying the code</a:t>
            </a:r>
          </a:p>
          <a:p>
            <a:pPr marL="457200" indent="-457200">
              <a:buFont typeface="+mj-lt"/>
              <a:buAutoNum type="arabicPeriod"/>
            </a:pPr>
            <a:r>
              <a:rPr lang="en-CH" sz="2000" strike="sngStrike" dirty="0"/>
              <a:t>It is difficult to test</a:t>
            </a:r>
          </a:p>
          <a:p>
            <a:pPr marL="457200" indent="-457200">
              <a:buFont typeface="+mj-lt"/>
              <a:buAutoNum type="arabicPeriod"/>
            </a:pPr>
            <a:r>
              <a:rPr lang="en-CH" sz="2000" strike="sngStrike" dirty="0"/>
              <a:t>It is not flexible, e.g. what happens if we want to create an instance from parameters saved on file?</a:t>
            </a:r>
          </a:p>
          <a:p>
            <a:endParaRPr lang="en-CH" sz="2000" dirty="0"/>
          </a:p>
        </p:txBody>
      </p:sp>
      <p:pic>
        <p:nvPicPr>
          <p:cNvPr id="10" name="Picture 9">
            <a:extLst>
              <a:ext uri="{FF2B5EF4-FFF2-40B4-BE49-F238E27FC236}">
                <a16:creationId xmlns:a16="http://schemas.microsoft.com/office/drawing/2014/main" id="{D21B2068-B46F-6369-C3BA-E312B8D9F32B}"/>
              </a:ext>
            </a:extLst>
          </p:cNvPr>
          <p:cNvPicPr>
            <a:picLocks noChangeAspect="1"/>
          </p:cNvPicPr>
          <p:nvPr/>
        </p:nvPicPr>
        <p:blipFill>
          <a:blip r:embed="rId2"/>
          <a:stretch>
            <a:fillRect/>
          </a:stretch>
        </p:blipFill>
        <p:spPr>
          <a:xfrm>
            <a:off x="399393" y="928251"/>
            <a:ext cx="5348264" cy="5250131"/>
          </a:xfrm>
          <a:prstGeom prst="rect">
            <a:avLst/>
          </a:prstGeom>
        </p:spPr>
      </p:pic>
      <p:pic>
        <p:nvPicPr>
          <p:cNvPr id="11" name="Picture 10">
            <a:extLst>
              <a:ext uri="{FF2B5EF4-FFF2-40B4-BE49-F238E27FC236}">
                <a16:creationId xmlns:a16="http://schemas.microsoft.com/office/drawing/2014/main" id="{82D13BBC-242C-B07B-6479-99143BCBDD40}"/>
              </a:ext>
            </a:extLst>
          </p:cNvPr>
          <p:cNvPicPr>
            <a:picLocks noChangeAspect="1"/>
          </p:cNvPicPr>
          <p:nvPr/>
        </p:nvPicPr>
        <p:blipFill>
          <a:blip r:embed="rId3"/>
          <a:stretch>
            <a:fillRect/>
          </a:stretch>
        </p:blipFill>
        <p:spPr>
          <a:xfrm>
            <a:off x="399393" y="6311449"/>
            <a:ext cx="6654550" cy="224512"/>
          </a:xfrm>
          <a:prstGeom prst="rect">
            <a:avLst/>
          </a:prstGeom>
          <a:ln w="38100">
            <a:solidFill>
              <a:schemeClr val="accent2"/>
            </a:solidFill>
          </a:ln>
        </p:spPr>
      </p:pic>
    </p:spTree>
    <p:extLst>
      <p:ext uri="{BB962C8B-B14F-4D97-AF65-F5344CB8AC3E}">
        <p14:creationId xmlns:p14="http://schemas.microsoft.com/office/powerpoint/2010/main" val="2839944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CB5E-C16D-274D-D82F-1555B02D353A}"/>
              </a:ext>
            </a:extLst>
          </p:cNvPr>
          <p:cNvSpPr>
            <a:spLocks noGrp="1"/>
          </p:cNvSpPr>
          <p:nvPr>
            <p:ph type="title"/>
          </p:nvPr>
        </p:nvSpPr>
        <p:spPr/>
        <p:txBody>
          <a:bodyPr/>
          <a:lstStyle/>
          <a:p>
            <a:r>
              <a:rPr lang="de-DE" dirty="0"/>
              <a:t>Breaking out</a:t>
            </a:r>
            <a:r>
              <a:rPr lang="en-CH"/>
              <a:t> </a:t>
            </a:r>
            <a:r>
              <a:rPr lang="en-CH" dirty="0"/>
              <a:t>live coding</a:t>
            </a:r>
          </a:p>
        </p:txBody>
      </p:sp>
      <p:sp>
        <p:nvSpPr>
          <p:cNvPr id="4" name="Footer Placeholder 3">
            <a:extLst>
              <a:ext uri="{FF2B5EF4-FFF2-40B4-BE49-F238E27FC236}">
                <a16:creationId xmlns:a16="http://schemas.microsoft.com/office/drawing/2014/main" id="{040CD9E6-6C52-3F65-7F64-22F4E24C37CB}"/>
              </a:ext>
            </a:extLst>
          </p:cNvPr>
          <p:cNvSpPr>
            <a:spLocks noGrp="1"/>
          </p:cNvSpPr>
          <p:nvPr>
            <p:ph type="ftr" sz="quarter" idx="11"/>
          </p:nvPr>
        </p:nvSpPr>
        <p:spPr/>
        <p:txBody>
          <a:bodyPr/>
          <a:lstStyle/>
          <a:p>
            <a:r>
              <a:rPr lang="en-US"/>
              <a:t>August 2022, v. 1.0, CC BY-SA 4.0</a:t>
            </a:r>
          </a:p>
        </p:txBody>
      </p:sp>
      <p:sp>
        <p:nvSpPr>
          <p:cNvPr id="3" name="Rectangle 2">
            <a:extLst>
              <a:ext uri="{FF2B5EF4-FFF2-40B4-BE49-F238E27FC236}">
                <a16:creationId xmlns:a16="http://schemas.microsoft.com/office/drawing/2014/main" id="{72262EA8-4C60-4B47-8DC5-9CC9F5346D11}"/>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1CB44EEB-716B-3EE2-70E1-75048E01658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B1B464CE-B75E-3D88-16AC-FA2EFA3F0C1D}"/>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5A5338BD-D13F-E7CD-519C-07FED6B3083D}"/>
              </a:ext>
            </a:extLst>
          </p:cNvPr>
          <p:cNvSpPr txBox="1"/>
          <p:nvPr/>
        </p:nvSpPr>
        <p:spPr>
          <a:xfrm>
            <a:off x="7957753" y="542883"/>
            <a:ext cx="4234247" cy="276999"/>
          </a:xfrm>
          <a:prstGeom prst="rect">
            <a:avLst/>
          </a:prstGeom>
          <a:noFill/>
        </p:spPr>
        <p:txBody>
          <a:bodyPr wrap="square">
            <a:spAutoFit/>
          </a:bodyPr>
          <a:lstStyle/>
          <a:p>
            <a:pPr algn="ctr"/>
            <a:r>
              <a:rPr lang="en-GB" sz="1200" dirty="0">
                <a:latin typeface="Courier New" panose="02070309020205020404" pitchFamily="49" charset="0"/>
                <a:cs typeface="Courier New" panose="02070309020205020404" pitchFamily="49" charset="0"/>
              </a:rPr>
              <a:t>walker/Step 4 break out the context map…/</a:t>
            </a:r>
            <a:endParaRPr lang="en-DE" sz="12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639321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2"/>
          <a:stretch>
            <a:fillRect/>
          </a:stretch>
        </p:blipFill>
        <p:spPr>
          <a:xfrm>
            <a:off x="107163"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3"/>
          <a:stretch>
            <a:fillRect/>
          </a:stretch>
        </p:blipFill>
        <p:spPr>
          <a:xfrm>
            <a:off x="2839036" y="3727478"/>
            <a:ext cx="3617522" cy="2699495"/>
          </a:xfrm>
          <a:prstGeom prst="rect">
            <a:avLst/>
          </a:prstGeom>
        </p:spPr>
      </p:pic>
      <p:sp>
        <p:nvSpPr>
          <p:cNvPr id="6" name="Footer Placeholder 5">
            <a:extLst>
              <a:ext uri="{FF2B5EF4-FFF2-40B4-BE49-F238E27FC236}">
                <a16:creationId xmlns:a16="http://schemas.microsoft.com/office/drawing/2014/main" id="{D09C6488-8662-EF4D-BA38-CF7435DE6291}"/>
              </a:ext>
            </a:extLst>
          </p:cNvPr>
          <p:cNvSpPr>
            <a:spLocks noGrp="1"/>
          </p:cNvSpPr>
          <p:nvPr>
            <p:ph type="ftr" sz="quarter" idx="11"/>
          </p:nvPr>
        </p:nvSpPr>
        <p:spPr/>
        <p:txBody>
          <a:bodyPr/>
          <a:lstStyle/>
          <a:p>
            <a:r>
              <a:rPr lang="en-US"/>
              <a:t>August 2022, v. 1.0, CC BY-SA 4.0</a:t>
            </a:r>
          </a:p>
        </p:txBody>
      </p:sp>
      <p:pic>
        <p:nvPicPr>
          <p:cNvPr id="5" name="Picture 4" descr="A picture containing person, wall, person, child&#10;&#10;Description automatically generated">
            <a:extLst>
              <a:ext uri="{FF2B5EF4-FFF2-40B4-BE49-F238E27FC236}">
                <a16:creationId xmlns:a16="http://schemas.microsoft.com/office/drawing/2014/main" id="{5BE20952-C0E0-2052-C013-D034D0765264}"/>
              </a:ext>
            </a:extLst>
          </p:cNvPr>
          <p:cNvPicPr>
            <a:picLocks noChangeAspect="1"/>
          </p:cNvPicPr>
          <p:nvPr/>
        </p:nvPicPr>
        <p:blipFill>
          <a:blip r:embed="rId4"/>
          <a:stretch>
            <a:fillRect/>
          </a:stretch>
        </p:blipFill>
        <p:spPr>
          <a:xfrm>
            <a:off x="0" y="4158505"/>
            <a:ext cx="2699495" cy="2699495"/>
          </a:xfrm>
          <a:prstGeom prst="rect">
            <a:avLst/>
          </a:prstGeom>
        </p:spPr>
      </p:pic>
    </p:spTree>
    <p:extLst>
      <p:ext uri="{BB962C8B-B14F-4D97-AF65-F5344CB8AC3E}">
        <p14:creationId xmlns:p14="http://schemas.microsoft.com/office/powerpoint/2010/main" val="38312904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FCB3E960-33C6-24D8-35AB-230275306D37}"/>
              </a:ext>
            </a:extLst>
          </p:cNvPr>
          <p:cNvPicPr>
            <a:picLocks noChangeAspect="1"/>
          </p:cNvPicPr>
          <p:nvPr/>
        </p:nvPicPr>
        <p:blipFill>
          <a:blip r:embed="rId2"/>
          <a:stretch>
            <a:fillRect/>
          </a:stretch>
        </p:blipFill>
        <p:spPr>
          <a:xfrm>
            <a:off x="455169" y="4631479"/>
            <a:ext cx="6052942" cy="902925"/>
          </a:xfrm>
          <a:prstGeom prst="rect">
            <a:avLst/>
          </a:prstGeom>
        </p:spPr>
      </p:pic>
      <p:sp>
        <p:nvSpPr>
          <p:cNvPr id="2" name="Title 1">
            <a:extLst>
              <a:ext uri="{FF2B5EF4-FFF2-40B4-BE49-F238E27FC236}">
                <a16:creationId xmlns:a16="http://schemas.microsoft.com/office/drawing/2014/main" id="{AAADC8F8-D5F9-E225-F91E-2CBC49C4033F}"/>
              </a:ext>
            </a:extLst>
          </p:cNvPr>
          <p:cNvSpPr>
            <a:spLocks noGrp="1"/>
          </p:cNvSpPr>
          <p:nvPr>
            <p:ph type="title"/>
          </p:nvPr>
        </p:nvSpPr>
        <p:spPr/>
        <p:txBody>
          <a:bodyPr/>
          <a:lstStyle/>
          <a:p>
            <a:r>
              <a:rPr lang="en-CH" dirty="0"/>
              <a:t>Break out the part that varies!</a:t>
            </a:r>
          </a:p>
        </p:txBody>
      </p:sp>
      <p:sp>
        <p:nvSpPr>
          <p:cNvPr id="3" name="Footer Placeholder 2">
            <a:extLst>
              <a:ext uri="{FF2B5EF4-FFF2-40B4-BE49-F238E27FC236}">
                <a16:creationId xmlns:a16="http://schemas.microsoft.com/office/drawing/2014/main" id="{CFFC4BDF-8124-D7B7-3713-FB1CE57FA8B7}"/>
              </a:ext>
            </a:extLst>
          </p:cNvPr>
          <p:cNvSpPr>
            <a:spLocks noGrp="1"/>
          </p:cNvSpPr>
          <p:nvPr>
            <p:ph type="ftr" sz="quarter" idx="11"/>
          </p:nvPr>
        </p:nvSpPr>
        <p:spPr/>
        <p:txBody>
          <a:bodyPr/>
          <a:lstStyle/>
          <a:p>
            <a:r>
              <a:rPr lang="en-US"/>
              <a:t>August 2022, v. 1.0, CC BY-SA 4.0</a:t>
            </a:r>
          </a:p>
        </p:txBody>
      </p:sp>
      <p:pic>
        <p:nvPicPr>
          <p:cNvPr id="6" name="Picture 5">
            <a:extLst>
              <a:ext uri="{FF2B5EF4-FFF2-40B4-BE49-F238E27FC236}">
                <a16:creationId xmlns:a16="http://schemas.microsoft.com/office/drawing/2014/main" id="{FB86B8C8-9EEF-B7DD-3746-0D87BA9D0952}"/>
              </a:ext>
            </a:extLst>
          </p:cNvPr>
          <p:cNvPicPr>
            <a:picLocks noChangeAspect="1"/>
          </p:cNvPicPr>
          <p:nvPr/>
        </p:nvPicPr>
        <p:blipFill rotWithShape="1">
          <a:blip r:embed="rId3"/>
          <a:srcRect r="3088"/>
          <a:stretch/>
        </p:blipFill>
        <p:spPr>
          <a:xfrm>
            <a:off x="6894969" y="1389654"/>
            <a:ext cx="4897638" cy="363140"/>
          </a:xfrm>
          <a:prstGeom prst="rect">
            <a:avLst/>
          </a:prstGeom>
        </p:spPr>
      </p:pic>
      <p:pic>
        <p:nvPicPr>
          <p:cNvPr id="7" name="Picture 6">
            <a:extLst>
              <a:ext uri="{FF2B5EF4-FFF2-40B4-BE49-F238E27FC236}">
                <a16:creationId xmlns:a16="http://schemas.microsoft.com/office/drawing/2014/main" id="{9B7B1C7E-6A31-BFB5-E8BE-0535EA7234E4}"/>
              </a:ext>
            </a:extLst>
          </p:cNvPr>
          <p:cNvPicPr>
            <a:picLocks noChangeAspect="1"/>
          </p:cNvPicPr>
          <p:nvPr/>
        </p:nvPicPr>
        <p:blipFill>
          <a:blip r:embed="rId4"/>
          <a:stretch>
            <a:fillRect/>
          </a:stretch>
        </p:blipFill>
        <p:spPr>
          <a:xfrm>
            <a:off x="6894969" y="1997480"/>
            <a:ext cx="4897638" cy="1101969"/>
          </a:xfrm>
          <a:prstGeom prst="rect">
            <a:avLst/>
          </a:prstGeom>
        </p:spPr>
      </p:pic>
      <p:pic>
        <p:nvPicPr>
          <p:cNvPr id="9" name="Picture 8">
            <a:extLst>
              <a:ext uri="{FF2B5EF4-FFF2-40B4-BE49-F238E27FC236}">
                <a16:creationId xmlns:a16="http://schemas.microsoft.com/office/drawing/2014/main" id="{FA2978C0-7F60-746B-7129-ADF38A49336D}"/>
              </a:ext>
            </a:extLst>
          </p:cNvPr>
          <p:cNvPicPr>
            <a:picLocks noChangeAspect="1"/>
          </p:cNvPicPr>
          <p:nvPr/>
        </p:nvPicPr>
        <p:blipFill>
          <a:blip r:embed="rId5"/>
          <a:stretch>
            <a:fillRect/>
          </a:stretch>
        </p:blipFill>
        <p:spPr>
          <a:xfrm>
            <a:off x="6894969" y="3362184"/>
            <a:ext cx="4917516" cy="2012399"/>
          </a:xfrm>
          <a:prstGeom prst="rect">
            <a:avLst/>
          </a:prstGeom>
        </p:spPr>
      </p:pic>
      <p:pic>
        <p:nvPicPr>
          <p:cNvPr id="14" name="Picture 13">
            <a:extLst>
              <a:ext uri="{FF2B5EF4-FFF2-40B4-BE49-F238E27FC236}">
                <a16:creationId xmlns:a16="http://schemas.microsoft.com/office/drawing/2014/main" id="{6C0A0F14-BB92-34A0-4A64-2A53C5D0B63F}"/>
              </a:ext>
            </a:extLst>
          </p:cNvPr>
          <p:cNvPicPr>
            <a:picLocks noChangeAspect="1"/>
          </p:cNvPicPr>
          <p:nvPr/>
        </p:nvPicPr>
        <p:blipFill>
          <a:blip r:embed="rId6"/>
          <a:stretch>
            <a:fillRect/>
          </a:stretch>
        </p:blipFill>
        <p:spPr>
          <a:xfrm>
            <a:off x="455169" y="1571223"/>
            <a:ext cx="6052942" cy="2983359"/>
          </a:xfrm>
          <a:prstGeom prst="rect">
            <a:avLst/>
          </a:prstGeom>
        </p:spPr>
      </p:pic>
      <p:cxnSp>
        <p:nvCxnSpPr>
          <p:cNvPr id="13" name="Straight Arrow Connector 12">
            <a:extLst>
              <a:ext uri="{FF2B5EF4-FFF2-40B4-BE49-F238E27FC236}">
                <a16:creationId xmlns:a16="http://schemas.microsoft.com/office/drawing/2014/main" id="{5EEEC000-7C70-5A95-C4DE-8DBD8E545962}"/>
              </a:ext>
            </a:extLst>
          </p:cNvPr>
          <p:cNvCxnSpPr>
            <a:cxnSpLocks/>
          </p:cNvCxnSpPr>
          <p:nvPr/>
        </p:nvCxnSpPr>
        <p:spPr>
          <a:xfrm flipH="1">
            <a:off x="5930537" y="1752794"/>
            <a:ext cx="902263" cy="13341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75B8E5-D90D-821C-EE9C-7EAB147D8A5E}"/>
              </a:ext>
            </a:extLst>
          </p:cNvPr>
          <p:cNvCxnSpPr>
            <a:cxnSpLocks/>
          </p:cNvCxnSpPr>
          <p:nvPr/>
        </p:nvCxnSpPr>
        <p:spPr>
          <a:xfrm flipH="1">
            <a:off x="6096000" y="2769326"/>
            <a:ext cx="889200" cy="3936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C28899-178F-8F59-53A8-B505F064E477}"/>
              </a:ext>
            </a:extLst>
          </p:cNvPr>
          <p:cNvCxnSpPr>
            <a:cxnSpLocks/>
          </p:cNvCxnSpPr>
          <p:nvPr/>
        </p:nvCxnSpPr>
        <p:spPr>
          <a:xfrm flipH="1" flipV="1">
            <a:off x="6156960" y="3438245"/>
            <a:ext cx="841303" cy="4965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5AD72A7-5927-33D7-A8DC-B1B6CAF02AC8}"/>
              </a:ext>
            </a:extLst>
          </p:cNvPr>
          <p:cNvSpPr txBox="1"/>
          <p:nvPr/>
        </p:nvSpPr>
        <p:spPr>
          <a:xfrm>
            <a:off x="455169" y="4115981"/>
            <a:ext cx="10996602" cy="2585323"/>
          </a:xfrm>
          <a:prstGeom prst="rect">
            <a:avLst/>
          </a:prstGeom>
          <a:solidFill>
            <a:schemeClr val="bg1"/>
          </a:solidFill>
        </p:spPr>
        <p:txBody>
          <a:bodyPr wrap="square" rtlCol="0">
            <a:spAutoFit/>
          </a:bodyPr>
          <a:lstStyle/>
          <a:p>
            <a:r>
              <a:rPr lang="en-CH" dirty="0"/>
              <a:t>Open discussion notes:</a:t>
            </a:r>
          </a:p>
          <a:p>
            <a:pPr marL="285750" indent="-285750">
              <a:buFontTx/>
              <a:buChar char="-"/>
            </a:pPr>
            <a:r>
              <a:rPr lang="en-US" dirty="0"/>
              <a:t>By breaking out the parts that can vary (initializers), the model code is much simplified. All you need to do is define the interface for the initialization method</a:t>
            </a:r>
          </a:p>
          <a:p>
            <a:pPr marL="285750" indent="-285750">
              <a:buFontTx/>
              <a:buChar char="-"/>
            </a:pPr>
            <a:r>
              <a:rPr lang="en-US" dirty="0"/>
              <a:t>You can add a new initialization method without touching the model! Changes to the initializers also do not affect the Walker. The code became much more flexible</a:t>
            </a:r>
          </a:p>
          <a:p>
            <a:pPr marL="285750" indent="-285750">
              <a:buFontTx/>
              <a:buChar char="-"/>
            </a:pPr>
            <a:r>
              <a:rPr lang="en-US" dirty="0"/>
              <a:t>We can test the initializer methods much more easily; the model as well, as we can now define a new </a:t>
            </a:r>
            <a:r>
              <a:rPr lang="en-US" dirty="0" err="1"/>
              <a:t>TestInitializer</a:t>
            </a:r>
            <a:r>
              <a:rPr lang="en-US" dirty="0"/>
              <a:t> that sets the ”x” to a convenient initial value</a:t>
            </a:r>
          </a:p>
          <a:p>
            <a:pPr marL="285750" indent="-285750">
              <a:buFontTx/>
              <a:buChar char="-"/>
            </a:pPr>
            <a:r>
              <a:rPr lang="en-US" dirty="0"/>
              <a:t>This pattern is called “dependency injection”</a:t>
            </a:r>
          </a:p>
          <a:p>
            <a:pPr marL="285750" indent="-285750">
              <a:buFontTx/>
              <a:buChar char="-"/>
            </a:pPr>
            <a:r>
              <a:rPr lang="en-US" dirty="0"/>
              <a:t>what to do if one initializer had a parameter?</a:t>
            </a:r>
            <a:endParaRPr lang="en-CH" dirty="0"/>
          </a:p>
        </p:txBody>
      </p:sp>
      <p:sp>
        <p:nvSpPr>
          <p:cNvPr id="24" name="TextBox 23">
            <a:extLst>
              <a:ext uri="{FF2B5EF4-FFF2-40B4-BE49-F238E27FC236}">
                <a16:creationId xmlns:a16="http://schemas.microsoft.com/office/drawing/2014/main" id="{DD6CB9BD-B4E3-3DB2-8449-5B814F8321DD}"/>
              </a:ext>
            </a:extLst>
          </p:cNvPr>
          <p:cNvSpPr txBox="1"/>
          <p:nvPr/>
        </p:nvSpPr>
        <p:spPr>
          <a:xfrm>
            <a:off x="8178406" y="266812"/>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36774961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AB81211-8AB2-FBCC-1300-7166EF4CC55A}"/>
              </a:ext>
            </a:extLst>
          </p:cNvPr>
          <p:cNvPicPr>
            <a:picLocks noChangeAspect="1"/>
          </p:cNvPicPr>
          <p:nvPr/>
        </p:nvPicPr>
        <p:blipFill>
          <a:blip r:embed="rId2"/>
          <a:stretch>
            <a:fillRect/>
          </a:stretch>
        </p:blipFill>
        <p:spPr>
          <a:xfrm>
            <a:off x="455169" y="1579534"/>
            <a:ext cx="6247344" cy="3079552"/>
          </a:xfrm>
          <a:prstGeom prst="rect">
            <a:avLst/>
          </a:prstGeom>
        </p:spPr>
      </p:pic>
      <p:sp>
        <p:nvSpPr>
          <p:cNvPr id="2" name="Title 1">
            <a:extLst>
              <a:ext uri="{FF2B5EF4-FFF2-40B4-BE49-F238E27FC236}">
                <a16:creationId xmlns:a16="http://schemas.microsoft.com/office/drawing/2014/main" id="{AAADC8F8-D5F9-E225-F91E-2CBC49C4033F}"/>
              </a:ext>
            </a:extLst>
          </p:cNvPr>
          <p:cNvSpPr>
            <a:spLocks noGrp="1"/>
          </p:cNvSpPr>
          <p:nvPr>
            <p:ph type="title"/>
          </p:nvPr>
        </p:nvSpPr>
        <p:spPr/>
        <p:txBody>
          <a:bodyPr/>
          <a:lstStyle/>
          <a:p>
            <a:r>
              <a:rPr lang="en-CH" dirty="0"/>
              <a:t>Break out the part that varies independently!</a:t>
            </a:r>
          </a:p>
        </p:txBody>
      </p:sp>
      <p:sp>
        <p:nvSpPr>
          <p:cNvPr id="3" name="Footer Placeholder 2">
            <a:extLst>
              <a:ext uri="{FF2B5EF4-FFF2-40B4-BE49-F238E27FC236}">
                <a16:creationId xmlns:a16="http://schemas.microsoft.com/office/drawing/2014/main" id="{CFFC4BDF-8124-D7B7-3713-FB1CE57FA8B7}"/>
              </a:ext>
            </a:extLst>
          </p:cNvPr>
          <p:cNvSpPr>
            <a:spLocks noGrp="1"/>
          </p:cNvSpPr>
          <p:nvPr>
            <p:ph type="ftr" sz="quarter" idx="11"/>
          </p:nvPr>
        </p:nvSpPr>
        <p:spPr/>
        <p:txBody>
          <a:bodyPr/>
          <a:lstStyle/>
          <a:p>
            <a:r>
              <a:rPr lang="en-US"/>
              <a:t>August 2022, v. 1.0, CC BY-SA 4.0</a:t>
            </a:r>
          </a:p>
        </p:txBody>
      </p:sp>
      <p:cxnSp>
        <p:nvCxnSpPr>
          <p:cNvPr id="13" name="Straight Arrow Connector 12">
            <a:extLst>
              <a:ext uri="{FF2B5EF4-FFF2-40B4-BE49-F238E27FC236}">
                <a16:creationId xmlns:a16="http://schemas.microsoft.com/office/drawing/2014/main" id="{5EEEC000-7C70-5A95-C4DE-8DBD8E545962}"/>
              </a:ext>
            </a:extLst>
          </p:cNvPr>
          <p:cNvCxnSpPr>
            <a:cxnSpLocks/>
          </p:cNvCxnSpPr>
          <p:nvPr/>
        </p:nvCxnSpPr>
        <p:spPr>
          <a:xfrm flipH="1">
            <a:off x="5930537" y="1752794"/>
            <a:ext cx="902263" cy="13341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75B8E5-D90D-821C-EE9C-7EAB147D8A5E}"/>
              </a:ext>
            </a:extLst>
          </p:cNvPr>
          <p:cNvCxnSpPr>
            <a:cxnSpLocks/>
          </p:cNvCxnSpPr>
          <p:nvPr/>
        </p:nvCxnSpPr>
        <p:spPr>
          <a:xfrm flipH="1">
            <a:off x="6096000" y="2769326"/>
            <a:ext cx="889200" cy="3936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C28899-178F-8F59-53A8-B505F064E477}"/>
              </a:ext>
            </a:extLst>
          </p:cNvPr>
          <p:cNvCxnSpPr>
            <a:cxnSpLocks/>
          </p:cNvCxnSpPr>
          <p:nvPr/>
        </p:nvCxnSpPr>
        <p:spPr>
          <a:xfrm flipH="1" flipV="1">
            <a:off x="6156960" y="3438245"/>
            <a:ext cx="841303" cy="4965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0F0A1B1A-9E67-8F70-6BF5-0CF14642EEBE}"/>
              </a:ext>
            </a:extLst>
          </p:cNvPr>
          <p:cNvPicPr>
            <a:picLocks noChangeAspect="1"/>
          </p:cNvPicPr>
          <p:nvPr/>
        </p:nvPicPr>
        <p:blipFill>
          <a:blip r:embed="rId3"/>
          <a:stretch>
            <a:fillRect/>
          </a:stretch>
        </p:blipFill>
        <p:spPr>
          <a:xfrm>
            <a:off x="455169" y="4920182"/>
            <a:ext cx="3910002" cy="950094"/>
          </a:xfrm>
          <a:prstGeom prst="rect">
            <a:avLst/>
          </a:prstGeom>
          <a:ln w="38100">
            <a:solidFill>
              <a:schemeClr val="accent2"/>
            </a:solidFill>
          </a:ln>
        </p:spPr>
      </p:pic>
      <p:pic>
        <p:nvPicPr>
          <p:cNvPr id="11" name="Picture 10">
            <a:extLst>
              <a:ext uri="{FF2B5EF4-FFF2-40B4-BE49-F238E27FC236}">
                <a16:creationId xmlns:a16="http://schemas.microsoft.com/office/drawing/2014/main" id="{9CE1C50C-AA1A-36F5-9A0A-B11AA3A00755}"/>
              </a:ext>
            </a:extLst>
          </p:cNvPr>
          <p:cNvPicPr>
            <a:picLocks noChangeAspect="1"/>
          </p:cNvPicPr>
          <p:nvPr/>
        </p:nvPicPr>
        <p:blipFill>
          <a:blip r:embed="rId4"/>
          <a:stretch>
            <a:fillRect/>
          </a:stretch>
        </p:blipFill>
        <p:spPr>
          <a:xfrm>
            <a:off x="7056831" y="1390353"/>
            <a:ext cx="4479136" cy="450326"/>
          </a:xfrm>
          <a:prstGeom prst="rect">
            <a:avLst/>
          </a:prstGeom>
        </p:spPr>
      </p:pic>
      <p:pic>
        <p:nvPicPr>
          <p:cNvPr id="12" name="Picture 11">
            <a:extLst>
              <a:ext uri="{FF2B5EF4-FFF2-40B4-BE49-F238E27FC236}">
                <a16:creationId xmlns:a16="http://schemas.microsoft.com/office/drawing/2014/main" id="{3A601CAD-3EE5-761E-B7AB-9FD331CA46EB}"/>
              </a:ext>
            </a:extLst>
          </p:cNvPr>
          <p:cNvPicPr>
            <a:picLocks noChangeAspect="1"/>
          </p:cNvPicPr>
          <p:nvPr/>
        </p:nvPicPr>
        <p:blipFill>
          <a:blip r:embed="rId5"/>
          <a:stretch>
            <a:fillRect/>
          </a:stretch>
        </p:blipFill>
        <p:spPr>
          <a:xfrm>
            <a:off x="7056831" y="2028353"/>
            <a:ext cx="4479137" cy="1481945"/>
          </a:xfrm>
          <a:prstGeom prst="rect">
            <a:avLst/>
          </a:prstGeom>
        </p:spPr>
      </p:pic>
      <p:pic>
        <p:nvPicPr>
          <p:cNvPr id="15" name="Picture 14">
            <a:extLst>
              <a:ext uri="{FF2B5EF4-FFF2-40B4-BE49-F238E27FC236}">
                <a16:creationId xmlns:a16="http://schemas.microsoft.com/office/drawing/2014/main" id="{6E69787A-33A3-E8CA-3935-2A0797E525E9}"/>
              </a:ext>
            </a:extLst>
          </p:cNvPr>
          <p:cNvPicPr>
            <a:picLocks noChangeAspect="1"/>
          </p:cNvPicPr>
          <p:nvPr/>
        </p:nvPicPr>
        <p:blipFill>
          <a:blip r:embed="rId6"/>
          <a:stretch>
            <a:fillRect/>
          </a:stretch>
        </p:blipFill>
        <p:spPr>
          <a:xfrm>
            <a:off x="7085067" y="3695997"/>
            <a:ext cx="4450900" cy="2291146"/>
          </a:xfrm>
          <a:prstGeom prst="rect">
            <a:avLst/>
          </a:prstGeom>
        </p:spPr>
      </p:pic>
    </p:spTree>
    <p:extLst>
      <p:ext uri="{BB962C8B-B14F-4D97-AF65-F5344CB8AC3E}">
        <p14:creationId xmlns:p14="http://schemas.microsoft.com/office/powerpoint/2010/main" val="42010276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67EB81-69E2-39F5-D443-729AE97C27FD}"/>
              </a:ext>
            </a:extLst>
          </p:cNvPr>
          <p:cNvPicPr>
            <a:picLocks noChangeAspect="1"/>
          </p:cNvPicPr>
          <p:nvPr/>
        </p:nvPicPr>
        <p:blipFill rotWithShape="1">
          <a:blip r:embed="rId2"/>
          <a:srcRect t="48986"/>
          <a:stretch/>
        </p:blipFill>
        <p:spPr>
          <a:xfrm>
            <a:off x="440862" y="1343825"/>
            <a:ext cx="6247344" cy="1571005"/>
          </a:xfrm>
          <a:prstGeom prst="rect">
            <a:avLst/>
          </a:prstGeom>
        </p:spPr>
      </p:pic>
      <p:sp>
        <p:nvSpPr>
          <p:cNvPr id="20" name="TextBox 19">
            <a:extLst>
              <a:ext uri="{FF2B5EF4-FFF2-40B4-BE49-F238E27FC236}">
                <a16:creationId xmlns:a16="http://schemas.microsoft.com/office/drawing/2014/main" id="{429BD1CC-0F1D-0181-D52C-9552B1FB72FA}"/>
              </a:ext>
            </a:extLst>
          </p:cNvPr>
          <p:cNvSpPr txBox="1"/>
          <p:nvPr/>
        </p:nvSpPr>
        <p:spPr>
          <a:xfrm>
            <a:off x="440862" y="3429000"/>
            <a:ext cx="7579732" cy="2246769"/>
          </a:xfrm>
          <a:prstGeom prst="rect">
            <a:avLst/>
          </a:prstGeom>
          <a:noFill/>
        </p:spPr>
        <p:txBody>
          <a:bodyPr wrap="square">
            <a:spAutoFit/>
          </a:bodyPr>
          <a:lstStyle/>
          <a:p>
            <a:pPr marL="285750" indent="-285750">
              <a:buFont typeface="Arial" panose="020B0604020202020204" pitchFamily="34" charset="0"/>
              <a:buChar char="•"/>
            </a:pPr>
            <a:r>
              <a:rPr lang="en-US" sz="2800" dirty="0"/>
              <a:t>But wait, now we are passing a function, as if it were a variable! </a:t>
            </a:r>
          </a:p>
          <a:p>
            <a:pPr marL="285750" indent="-285750">
              <a:buFont typeface="Arial" panose="020B0604020202020204" pitchFamily="34" charset="0"/>
              <a:buChar char="•"/>
            </a:pPr>
            <a:r>
              <a:rPr lang="en-US" sz="2800" dirty="0"/>
              <a:t>Functions, Classes, Class Instances, Variables etc. are all treated the same way, until used in some way (</a:t>
            </a:r>
            <a:r>
              <a:rPr lang="en-US" sz="2800" b="1" dirty="0"/>
              <a:t>duck typing)</a:t>
            </a:r>
            <a:endParaRPr lang="en-US" sz="2800" dirty="0"/>
          </a:p>
        </p:txBody>
      </p:sp>
      <p:sp>
        <p:nvSpPr>
          <p:cNvPr id="2" name="Title 1">
            <a:extLst>
              <a:ext uri="{FF2B5EF4-FFF2-40B4-BE49-F238E27FC236}">
                <a16:creationId xmlns:a16="http://schemas.microsoft.com/office/drawing/2014/main" id="{AAADC8F8-D5F9-E225-F91E-2CBC49C4033F}"/>
              </a:ext>
            </a:extLst>
          </p:cNvPr>
          <p:cNvSpPr>
            <a:spLocks noGrp="1"/>
          </p:cNvSpPr>
          <p:nvPr>
            <p:ph type="title"/>
          </p:nvPr>
        </p:nvSpPr>
        <p:spPr/>
        <p:txBody>
          <a:bodyPr/>
          <a:lstStyle/>
          <a:p>
            <a:r>
              <a:rPr lang="en-CH" dirty="0"/>
              <a:t>Break out the part that varies!</a:t>
            </a:r>
          </a:p>
        </p:txBody>
      </p:sp>
      <p:sp>
        <p:nvSpPr>
          <p:cNvPr id="3" name="Footer Placeholder 2">
            <a:extLst>
              <a:ext uri="{FF2B5EF4-FFF2-40B4-BE49-F238E27FC236}">
                <a16:creationId xmlns:a16="http://schemas.microsoft.com/office/drawing/2014/main" id="{CFFC4BDF-8124-D7B7-3713-FB1CE57FA8B7}"/>
              </a:ext>
            </a:extLst>
          </p:cNvPr>
          <p:cNvSpPr>
            <a:spLocks noGrp="1"/>
          </p:cNvSpPr>
          <p:nvPr>
            <p:ph type="ftr" sz="quarter" idx="11"/>
          </p:nvPr>
        </p:nvSpPr>
        <p:spPr/>
        <p:txBody>
          <a:bodyPr/>
          <a:lstStyle/>
          <a:p>
            <a:r>
              <a:rPr lang="en-US"/>
              <a:t>August 2022, v. 1.0, CC BY-SA 4.0</a:t>
            </a:r>
          </a:p>
        </p:txBody>
      </p:sp>
      <p:cxnSp>
        <p:nvCxnSpPr>
          <p:cNvPr id="13" name="Straight Arrow Connector 12">
            <a:extLst>
              <a:ext uri="{FF2B5EF4-FFF2-40B4-BE49-F238E27FC236}">
                <a16:creationId xmlns:a16="http://schemas.microsoft.com/office/drawing/2014/main" id="{5EEEC000-7C70-5A95-C4DE-8DBD8E545962}"/>
              </a:ext>
            </a:extLst>
          </p:cNvPr>
          <p:cNvCxnSpPr>
            <a:cxnSpLocks/>
          </p:cNvCxnSpPr>
          <p:nvPr/>
        </p:nvCxnSpPr>
        <p:spPr>
          <a:xfrm flipH="1">
            <a:off x="6717029" y="1439260"/>
            <a:ext cx="614080" cy="1020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075B8E5-D90D-821C-EE9C-7EAB147D8A5E}"/>
              </a:ext>
            </a:extLst>
          </p:cNvPr>
          <p:cNvCxnSpPr>
            <a:cxnSpLocks/>
          </p:cNvCxnSpPr>
          <p:nvPr/>
        </p:nvCxnSpPr>
        <p:spPr>
          <a:xfrm flipH="1" flipV="1">
            <a:off x="6717029" y="1624330"/>
            <a:ext cx="614080" cy="760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C28899-178F-8F59-53A8-B505F064E477}"/>
              </a:ext>
            </a:extLst>
          </p:cNvPr>
          <p:cNvCxnSpPr>
            <a:cxnSpLocks/>
          </p:cNvCxnSpPr>
          <p:nvPr/>
        </p:nvCxnSpPr>
        <p:spPr>
          <a:xfrm flipH="1" flipV="1">
            <a:off x="6645351" y="1662347"/>
            <a:ext cx="685758" cy="2794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descr="A picture containing wall, indoor&#10;&#10;Description automatically generated">
            <a:extLst>
              <a:ext uri="{FF2B5EF4-FFF2-40B4-BE49-F238E27FC236}">
                <a16:creationId xmlns:a16="http://schemas.microsoft.com/office/drawing/2014/main" id="{82BA9B2E-49FD-12FE-4A39-2FEE8EEB6797}"/>
              </a:ext>
            </a:extLst>
          </p:cNvPr>
          <p:cNvPicPr>
            <a:picLocks noChangeAspect="1"/>
          </p:cNvPicPr>
          <p:nvPr/>
        </p:nvPicPr>
        <p:blipFill>
          <a:blip r:embed="rId3"/>
          <a:stretch>
            <a:fillRect/>
          </a:stretch>
        </p:blipFill>
        <p:spPr>
          <a:xfrm>
            <a:off x="8351520" y="2618980"/>
            <a:ext cx="3620588" cy="3620588"/>
          </a:xfrm>
          <a:prstGeom prst="rect">
            <a:avLst/>
          </a:prstGeom>
        </p:spPr>
      </p:pic>
      <p:pic>
        <p:nvPicPr>
          <p:cNvPr id="5" name="Picture 4">
            <a:extLst>
              <a:ext uri="{FF2B5EF4-FFF2-40B4-BE49-F238E27FC236}">
                <a16:creationId xmlns:a16="http://schemas.microsoft.com/office/drawing/2014/main" id="{669A0CA0-B981-7EC3-D32E-BC510AC5F278}"/>
              </a:ext>
            </a:extLst>
          </p:cNvPr>
          <p:cNvPicPr>
            <a:picLocks noChangeAspect="1"/>
          </p:cNvPicPr>
          <p:nvPr/>
        </p:nvPicPr>
        <p:blipFill rotWithShape="1">
          <a:blip r:embed="rId4"/>
          <a:srcRect t="-47" b="60047"/>
          <a:stretch/>
        </p:blipFill>
        <p:spPr>
          <a:xfrm>
            <a:off x="7512462" y="1308520"/>
            <a:ext cx="4440153" cy="180000"/>
          </a:xfrm>
          <a:prstGeom prst="rect">
            <a:avLst/>
          </a:prstGeom>
        </p:spPr>
      </p:pic>
      <p:pic>
        <p:nvPicPr>
          <p:cNvPr id="8" name="Picture 7">
            <a:extLst>
              <a:ext uri="{FF2B5EF4-FFF2-40B4-BE49-F238E27FC236}">
                <a16:creationId xmlns:a16="http://schemas.microsoft.com/office/drawing/2014/main" id="{DA9BF88D-B2C7-4043-893E-F7EB3F263E72}"/>
              </a:ext>
            </a:extLst>
          </p:cNvPr>
          <p:cNvPicPr>
            <a:picLocks noChangeAspect="1"/>
          </p:cNvPicPr>
          <p:nvPr/>
        </p:nvPicPr>
        <p:blipFill rotWithShape="1">
          <a:blip r:embed="rId5"/>
          <a:srcRect b="87854"/>
          <a:stretch/>
        </p:blipFill>
        <p:spPr>
          <a:xfrm>
            <a:off x="7492971" y="1608354"/>
            <a:ext cx="4479137" cy="180000"/>
          </a:xfrm>
          <a:prstGeom prst="rect">
            <a:avLst/>
          </a:prstGeom>
        </p:spPr>
      </p:pic>
      <p:pic>
        <p:nvPicPr>
          <p:cNvPr id="10" name="Picture 9">
            <a:extLst>
              <a:ext uri="{FF2B5EF4-FFF2-40B4-BE49-F238E27FC236}">
                <a16:creationId xmlns:a16="http://schemas.microsoft.com/office/drawing/2014/main" id="{0FF45C3F-85C0-8A9F-66D9-9D4678387BDB}"/>
              </a:ext>
            </a:extLst>
          </p:cNvPr>
          <p:cNvPicPr>
            <a:picLocks noChangeAspect="1"/>
          </p:cNvPicPr>
          <p:nvPr/>
        </p:nvPicPr>
        <p:blipFill rotWithShape="1">
          <a:blip r:embed="rId6"/>
          <a:srcRect b="91829"/>
          <a:stretch/>
        </p:blipFill>
        <p:spPr>
          <a:xfrm>
            <a:off x="7506034" y="1885970"/>
            <a:ext cx="4450900" cy="187200"/>
          </a:xfrm>
          <a:prstGeom prst="rect">
            <a:avLst/>
          </a:prstGeom>
        </p:spPr>
      </p:pic>
    </p:spTree>
    <p:extLst>
      <p:ext uri="{BB962C8B-B14F-4D97-AF65-F5344CB8AC3E}">
        <p14:creationId xmlns:p14="http://schemas.microsoft.com/office/powerpoint/2010/main" val="14012604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Pattern variation by AbsurdWordPreferred on DeviantArt">
            <a:extLst>
              <a:ext uri="{FF2B5EF4-FFF2-40B4-BE49-F238E27FC236}">
                <a16:creationId xmlns:a16="http://schemas.microsoft.com/office/drawing/2014/main" id="{0E5F29BB-463E-1DD3-8A6F-59D202A71F5D}"/>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2" name="Title 1">
            <a:extLst>
              <a:ext uri="{FF2B5EF4-FFF2-40B4-BE49-F238E27FC236}">
                <a16:creationId xmlns:a16="http://schemas.microsoft.com/office/drawing/2014/main" id="{621617A1-FDEE-533D-BA10-5B6EC873A85F}"/>
              </a:ext>
            </a:extLst>
          </p:cNvPr>
          <p:cNvSpPr>
            <a:spLocks noGrp="1"/>
          </p:cNvSpPr>
          <p:nvPr>
            <p:ph type="title"/>
          </p:nvPr>
        </p:nvSpPr>
        <p:spPr/>
        <p:txBody>
          <a:bodyPr>
            <a:normAutofit fontScale="90000"/>
          </a:bodyPr>
          <a:lstStyle/>
          <a:p>
            <a:r>
              <a:rPr lang="de-DE" b="1" dirty="0"/>
              <a:t>Hands On: </a:t>
            </a:r>
            <a:br>
              <a:rPr lang="de-DE" b="1" dirty="0"/>
            </a:br>
            <a:r>
              <a:rPr lang="en-CH" sz="3600"/>
              <a:t>breaking </a:t>
            </a:r>
            <a:r>
              <a:rPr lang="en-CH" sz="3600" dirty="0"/>
              <a:t>out the next step probability</a:t>
            </a:r>
          </a:p>
        </p:txBody>
      </p:sp>
      <p:sp>
        <p:nvSpPr>
          <p:cNvPr id="3" name="Footer Placeholder 2">
            <a:extLst>
              <a:ext uri="{FF2B5EF4-FFF2-40B4-BE49-F238E27FC236}">
                <a16:creationId xmlns:a16="http://schemas.microsoft.com/office/drawing/2014/main" id="{28E90020-5BBA-4E72-106A-1F8F7AAA36F9}"/>
              </a:ext>
            </a:extLst>
          </p:cNvPr>
          <p:cNvSpPr>
            <a:spLocks noGrp="1"/>
          </p:cNvSpPr>
          <p:nvPr>
            <p:ph type="ftr" sz="quarter" idx="11"/>
          </p:nvPr>
        </p:nvSpPr>
        <p:spPr/>
        <p:txBody>
          <a:bodyPr/>
          <a:lstStyle/>
          <a:p>
            <a:r>
              <a:rPr lang="en-US"/>
              <a:t>August 2022, v. 1.0, CC BY-SA 4.0</a:t>
            </a:r>
          </a:p>
        </p:txBody>
      </p:sp>
      <p:sp>
        <p:nvSpPr>
          <p:cNvPr id="6" name="Content Placeholder 4">
            <a:extLst>
              <a:ext uri="{FF2B5EF4-FFF2-40B4-BE49-F238E27FC236}">
                <a16:creationId xmlns:a16="http://schemas.microsoft.com/office/drawing/2014/main" id="{8EC78F41-CFFE-1156-E524-0681BD206A08}"/>
              </a:ext>
            </a:extLst>
          </p:cNvPr>
          <p:cNvSpPr txBox="1">
            <a:spLocks/>
          </p:cNvSpPr>
          <p:nvPr/>
        </p:nvSpPr>
        <p:spPr>
          <a:xfrm>
            <a:off x="838200" y="1605516"/>
            <a:ext cx="10515600" cy="45714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Submit a PR for Issue #3 on GitHub. </a:t>
            </a:r>
          </a:p>
          <a:p>
            <a:r>
              <a:rPr lang="en-US" dirty="0"/>
              <a:t>Have a look at the “</a:t>
            </a:r>
            <a:r>
              <a:rPr lang="en-US" b="1" dirty="0"/>
              <a:t>Step 5 break out next step probability</a:t>
            </a:r>
            <a:r>
              <a:rPr lang="en-US" dirty="0"/>
              <a:t>” notebook </a:t>
            </a:r>
          </a:p>
          <a:p>
            <a:r>
              <a:rPr lang="en-US" dirty="0"/>
              <a:t>In it you will find some different ways of computing the next step probability. Break out the </a:t>
            </a:r>
            <a:r>
              <a:rPr lang="en-US" dirty="0" err="1"/>
              <a:t>next_step_probability</a:t>
            </a:r>
            <a:r>
              <a:rPr lang="en-US" dirty="0"/>
              <a:t> function to initialize the walker with different variations.</a:t>
            </a:r>
            <a:endParaRPr lang="en-CH" dirty="0"/>
          </a:p>
        </p:txBody>
      </p:sp>
      <p:sp>
        <p:nvSpPr>
          <p:cNvPr id="4" name="Rectangle 3">
            <a:extLst>
              <a:ext uri="{FF2B5EF4-FFF2-40B4-BE49-F238E27FC236}">
                <a16:creationId xmlns:a16="http://schemas.microsoft.com/office/drawing/2014/main" id="{D0C1F5BF-71DD-5B30-97BC-FDBA612701D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92D87DD6-69ED-9391-336A-DDC4D6F91F76}"/>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pic>
        <p:nvPicPr>
          <p:cNvPr id="8" name="Graphic 7">
            <a:extLst>
              <a:ext uri="{FF2B5EF4-FFF2-40B4-BE49-F238E27FC236}">
                <a16:creationId xmlns:a16="http://schemas.microsoft.com/office/drawing/2014/main" id="{242C1142-AA88-8AE6-A23A-012DE7EF47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
        <p:nvSpPr>
          <p:cNvPr id="9" name="TextBox 8">
            <a:extLst>
              <a:ext uri="{FF2B5EF4-FFF2-40B4-BE49-F238E27FC236}">
                <a16:creationId xmlns:a16="http://schemas.microsoft.com/office/drawing/2014/main" id="{513838C5-E75B-38A7-8D6D-E5B905D58E16}"/>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 5 break out next step…/</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8453258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2703027"/>
          </a:xfrm>
        </p:spPr>
        <p:txBody>
          <a:bodyPr>
            <a:normAutofit/>
          </a:bodyPr>
          <a:lstStyle/>
          <a:p>
            <a:r>
              <a:rPr lang="en-US" dirty="0"/>
              <a:t>Separate what varies independently Part 2</a:t>
            </a:r>
            <a:br>
              <a:rPr lang="en-US" dirty="0"/>
            </a:br>
            <a:r>
              <a:rPr lang="en-US" dirty="0"/>
              <a:t>The same principle applies everywhere, including at the level of project</a:t>
            </a:r>
          </a:p>
        </p:txBody>
      </p:sp>
      <p:sp>
        <p:nvSpPr>
          <p:cNvPr id="5" name="Footer Placeholder 4">
            <a:extLst>
              <a:ext uri="{FF2B5EF4-FFF2-40B4-BE49-F238E27FC236}">
                <a16:creationId xmlns:a16="http://schemas.microsoft.com/office/drawing/2014/main" id="{57A3E2C8-05C7-B647-9AA7-DAEDE91910A2}"/>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7247282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6C310-B48F-A3C2-043F-6D1E91EB611D}"/>
              </a:ext>
            </a:extLst>
          </p:cNvPr>
          <p:cNvSpPr>
            <a:spLocks noGrp="1"/>
          </p:cNvSpPr>
          <p:nvPr>
            <p:ph type="title"/>
          </p:nvPr>
        </p:nvSpPr>
        <p:spPr/>
        <p:txBody>
          <a:bodyPr/>
          <a:lstStyle/>
          <a:p>
            <a:r>
              <a:rPr lang="en-DE" dirty="0"/>
              <a:t>The holy trinity of scientific computing</a:t>
            </a:r>
          </a:p>
        </p:txBody>
      </p:sp>
      <p:sp>
        <p:nvSpPr>
          <p:cNvPr id="3" name="Footer Placeholder 2">
            <a:extLst>
              <a:ext uri="{FF2B5EF4-FFF2-40B4-BE49-F238E27FC236}">
                <a16:creationId xmlns:a16="http://schemas.microsoft.com/office/drawing/2014/main" id="{E4D9E992-5073-3843-B32D-D5D135EDF316}"/>
              </a:ext>
            </a:extLst>
          </p:cNvPr>
          <p:cNvSpPr>
            <a:spLocks noGrp="1"/>
          </p:cNvSpPr>
          <p:nvPr>
            <p:ph type="ftr" sz="quarter" idx="11"/>
          </p:nvPr>
        </p:nvSpPr>
        <p:spPr/>
        <p:txBody>
          <a:bodyPr/>
          <a:lstStyle/>
          <a:p>
            <a:r>
              <a:rPr lang="en-US"/>
              <a:t>August 2022, v. 1.0, CC BY-SA 4.0</a:t>
            </a:r>
          </a:p>
        </p:txBody>
      </p:sp>
      <p:pic>
        <p:nvPicPr>
          <p:cNvPr id="9" name="Picture 8" descr="A picture containing several&#10;&#10;Description automatically generated">
            <a:extLst>
              <a:ext uri="{FF2B5EF4-FFF2-40B4-BE49-F238E27FC236}">
                <a16:creationId xmlns:a16="http://schemas.microsoft.com/office/drawing/2014/main" id="{D9612F21-909E-DD48-C250-2281F5D462D6}"/>
              </a:ext>
            </a:extLst>
          </p:cNvPr>
          <p:cNvPicPr>
            <a:picLocks noChangeAspect="1"/>
          </p:cNvPicPr>
          <p:nvPr/>
        </p:nvPicPr>
        <p:blipFill>
          <a:blip r:embed="rId2"/>
          <a:stretch>
            <a:fillRect/>
          </a:stretch>
        </p:blipFill>
        <p:spPr>
          <a:xfrm>
            <a:off x="7927200" y="1318438"/>
            <a:ext cx="4149737" cy="4149737"/>
          </a:xfrm>
          <a:prstGeom prst="rect">
            <a:avLst/>
          </a:prstGeom>
        </p:spPr>
      </p:pic>
      <p:sp>
        <p:nvSpPr>
          <p:cNvPr id="10" name="TextBox 9">
            <a:extLst>
              <a:ext uri="{FF2B5EF4-FFF2-40B4-BE49-F238E27FC236}">
                <a16:creationId xmlns:a16="http://schemas.microsoft.com/office/drawing/2014/main" id="{C9686E19-EB1D-D3F0-8A35-63B310C52DB0}"/>
              </a:ext>
            </a:extLst>
          </p:cNvPr>
          <p:cNvSpPr txBox="1"/>
          <p:nvPr/>
        </p:nvSpPr>
        <p:spPr>
          <a:xfrm>
            <a:off x="595941" y="1816250"/>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spTree>
    <p:extLst>
      <p:ext uri="{BB962C8B-B14F-4D97-AF65-F5344CB8AC3E}">
        <p14:creationId xmlns:p14="http://schemas.microsoft.com/office/powerpoint/2010/main" val="12143083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6C310-B48F-A3C2-043F-6D1E91EB611D}"/>
              </a:ext>
            </a:extLst>
          </p:cNvPr>
          <p:cNvSpPr>
            <a:spLocks noGrp="1"/>
          </p:cNvSpPr>
          <p:nvPr>
            <p:ph type="title"/>
          </p:nvPr>
        </p:nvSpPr>
        <p:spPr/>
        <p:txBody>
          <a:bodyPr/>
          <a:lstStyle/>
          <a:p>
            <a:r>
              <a:rPr lang="en-DE" dirty="0"/>
              <a:t>The holy trinity of scientific computing</a:t>
            </a:r>
          </a:p>
        </p:txBody>
      </p:sp>
      <p:sp>
        <p:nvSpPr>
          <p:cNvPr id="3" name="Footer Placeholder 2">
            <a:extLst>
              <a:ext uri="{FF2B5EF4-FFF2-40B4-BE49-F238E27FC236}">
                <a16:creationId xmlns:a16="http://schemas.microsoft.com/office/drawing/2014/main" id="{E4D9E992-5073-3843-B32D-D5D135EDF316}"/>
              </a:ext>
            </a:extLst>
          </p:cNvPr>
          <p:cNvSpPr>
            <a:spLocks noGrp="1"/>
          </p:cNvSpPr>
          <p:nvPr>
            <p:ph type="ftr" sz="quarter" idx="11"/>
          </p:nvPr>
        </p:nvSpPr>
        <p:spPr/>
        <p:txBody>
          <a:bodyPr/>
          <a:lstStyle/>
          <a:p>
            <a:r>
              <a:rPr lang="en-US"/>
              <a:t>August 2022, v. 1.0, CC BY-SA 4.0</a:t>
            </a:r>
          </a:p>
        </p:txBody>
      </p:sp>
      <p:sp>
        <p:nvSpPr>
          <p:cNvPr id="7" name="TextBox 6">
            <a:extLst>
              <a:ext uri="{FF2B5EF4-FFF2-40B4-BE49-F238E27FC236}">
                <a16:creationId xmlns:a16="http://schemas.microsoft.com/office/drawing/2014/main" id="{BD23A2F5-C7EB-5C87-D719-E483F9157901}"/>
              </a:ext>
            </a:extLst>
          </p:cNvPr>
          <p:cNvSpPr txBox="1"/>
          <p:nvPr/>
        </p:nvSpPr>
        <p:spPr>
          <a:xfrm>
            <a:off x="595941" y="1816250"/>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pic>
        <p:nvPicPr>
          <p:cNvPr id="9" name="Picture 8" descr="A picture containing several&#10;&#10;Description automatically generated">
            <a:extLst>
              <a:ext uri="{FF2B5EF4-FFF2-40B4-BE49-F238E27FC236}">
                <a16:creationId xmlns:a16="http://schemas.microsoft.com/office/drawing/2014/main" id="{D9612F21-909E-DD48-C250-2281F5D462D6}"/>
              </a:ext>
            </a:extLst>
          </p:cNvPr>
          <p:cNvPicPr>
            <a:picLocks noChangeAspect="1"/>
          </p:cNvPicPr>
          <p:nvPr/>
        </p:nvPicPr>
        <p:blipFill>
          <a:blip r:embed="rId2"/>
          <a:stretch>
            <a:fillRect/>
          </a:stretch>
        </p:blipFill>
        <p:spPr>
          <a:xfrm>
            <a:off x="7927200" y="1318438"/>
            <a:ext cx="4149737" cy="4149737"/>
          </a:xfrm>
          <a:prstGeom prst="rect">
            <a:avLst/>
          </a:prstGeom>
        </p:spPr>
      </p:pic>
      <p:sp>
        <p:nvSpPr>
          <p:cNvPr id="4" name="Rectangle 3">
            <a:extLst>
              <a:ext uri="{FF2B5EF4-FFF2-40B4-BE49-F238E27FC236}">
                <a16:creationId xmlns:a16="http://schemas.microsoft.com/office/drawing/2014/main" id="{4F174121-16A9-2B05-46F8-BD3D9B1A5845}"/>
              </a:ext>
            </a:extLst>
          </p:cNvPr>
          <p:cNvSpPr/>
          <p:nvPr/>
        </p:nvSpPr>
        <p:spPr>
          <a:xfrm>
            <a:off x="4422648" y="169244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latin typeface="Courier New" panose="02070309020205020404" pitchFamily="49" charset="0"/>
                <a:cs typeface="Courier New" panose="02070309020205020404" pitchFamily="49" charset="0"/>
              </a:rPr>
              <a:t>I</a:t>
            </a:r>
            <a:r>
              <a:rPr lang="en-DE" sz="1400" dirty="0">
                <a:latin typeface="Courier New" panose="02070309020205020404" pitchFamily="49" charset="0"/>
                <a:cs typeface="Courier New" panose="02070309020205020404" pitchFamily="49" charset="0"/>
              </a:rPr>
              <a:t>t needs to be clear </a:t>
            </a:r>
            <a:r>
              <a:rPr lang="en-DE" sz="1400" b="1" dirty="0">
                <a:latin typeface="Courier New" panose="02070309020205020404" pitchFamily="49" charset="0"/>
                <a:cs typeface="Courier New" panose="02070309020205020404" pitchFamily="49" charset="0"/>
              </a:rPr>
              <a:t>where</a:t>
            </a:r>
            <a:r>
              <a:rPr lang="en-DE" sz="1400" dirty="0">
                <a:latin typeface="Courier New" panose="02070309020205020404" pitchFamily="49" charset="0"/>
                <a:cs typeface="Courier New" panose="02070309020205020404" pitchFamily="49" charset="0"/>
              </a:rPr>
              <a:t> data and plots come from, </a:t>
            </a:r>
            <a:r>
              <a:rPr lang="en-DE" sz="1400" b="1" dirty="0">
                <a:latin typeface="Courier New" panose="02070309020205020404" pitchFamily="49" charset="0"/>
                <a:cs typeface="Courier New" panose="02070309020205020404" pitchFamily="49" charset="0"/>
              </a:rPr>
              <a:t>when</a:t>
            </a:r>
            <a:r>
              <a:rPr lang="en-DE" sz="1400" dirty="0">
                <a:latin typeface="Courier New" panose="02070309020205020404" pitchFamily="49" charset="0"/>
                <a:cs typeface="Courier New" panose="02070309020205020404" pitchFamily="49" charset="0"/>
              </a:rPr>
              <a:t> and </a:t>
            </a:r>
            <a:r>
              <a:rPr lang="en-DE" sz="1400" b="1" dirty="0">
                <a:latin typeface="Courier New" panose="02070309020205020404" pitchFamily="49" charset="0"/>
                <a:cs typeface="Courier New" panose="02070309020205020404" pitchFamily="49" charset="0"/>
              </a:rPr>
              <a:t>how</a:t>
            </a:r>
            <a:r>
              <a:rPr lang="en-DE" sz="1400" dirty="0">
                <a:latin typeface="Courier New" panose="02070309020205020404" pitchFamily="49" charset="0"/>
                <a:cs typeface="Courier New" panose="02070309020205020404" pitchFamily="49" charset="0"/>
              </a:rPr>
              <a:t> they were generated</a:t>
            </a:r>
          </a:p>
        </p:txBody>
      </p:sp>
      <p:sp>
        <p:nvSpPr>
          <p:cNvPr id="5" name="Rectangle 4">
            <a:extLst>
              <a:ext uri="{FF2B5EF4-FFF2-40B4-BE49-F238E27FC236}">
                <a16:creationId xmlns:a16="http://schemas.microsoft.com/office/drawing/2014/main" id="{5F0DB3E7-D210-E809-42C2-A29F75A2C951}"/>
              </a:ext>
            </a:extLst>
          </p:cNvPr>
          <p:cNvSpPr/>
          <p:nvPr/>
        </p:nvSpPr>
        <p:spPr>
          <a:xfrm>
            <a:off x="4422648" y="288408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latin typeface="Courier New" panose="02070309020205020404" pitchFamily="49" charset="0"/>
                <a:cs typeface="Courier New" panose="02070309020205020404" pitchFamily="49" charset="0"/>
              </a:rPr>
              <a:t>All </a:t>
            </a:r>
            <a:r>
              <a:rPr lang="de-DE" sz="1400" dirty="0" err="1">
                <a:latin typeface="Courier New" panose="02070309020205020404" pitchFamily="49" charset="0"/>
                <a:cs typeface="Courier New" panose="02070309020205020404" pitchFamily="49" charset="0"/>
              </a:rPr>
              <a:t>information</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necessary</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to</a:t>
            </a:r>
            <a:r>
              <a:rPr lang="de-DE" sz="1400"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get</a:t>
            </a:r>
            <a:r>
              <a:rPr lang="de-DE" sz="1400" b="1"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the</a:t>
            </a:r>
            <a:r>
              <a:rPr lang="de-DE" sz="1400" b="1" dirty="0">
                <a:latin typeface="Courier New" panose="02070309020205020404" pitchFamily="49" charset="0"/>
                <a:cs typeface="Courier New" panose="02070309020205020404" pitchFamily="49" charset="0"/>
              </a:rPr>
              <a:t> same </a:t>
            </a:r>
            <a:r>
              <a:rPr lang="de-DE" sz="1400" b="1" dirty="0" err="1">
                <a:latin typeface="Courier New" panose="02070309020205020404" pitchFamily="49" charset="0"/>
                <a:cs typeface="Courier New" panose="02070309020205020404" pitchFamily="49" charset="0"/>
              </a:rPr>
              <a:t>result</a:t>
            </a:r>
            <a:r>
              <a:rPr lang="de-DE" sz="1400" b="1"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needs</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to</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be</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saved</a:t>
            </a:r>
            <a:endParaRPr lang="en-DE" sz="1400" dirty="0">
              <a:latin typeface="Courier New" panose="020703090202050204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058A170A-CCF3-8004-2322-79E5B7D80396}"/>
              </a:ext>
            </a:extLst>
          </p:cNvPr>
          <p:cNvSpPr/>
          <p:nvPr/>
        </p:nvSpPr>
        <p:spPr>
          <a:xfrm>
            <a:off x="4422648" y="407572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a:latin typeface="Courier New" panose="02070309020205020404" pitchFamily="49" charset="0"/>
                <a:cs typeface="Courier New" panose="02070309020205020404" pitchFamily="49" charset="0"/>
              </a:rPr>
              <a:t>For</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your</a:t>
            </a:r>
            <a:r>
              <a:rPr lang="de-DE" sz="1400" dirty="0">
                <a:latin typeface="Courier New" panose="02070309020205020404" pitchFamily="49" charset="0"/>
                <a:cs typeface="Courier New" panose="02070309020205020404" pitchFamily="49" charset="0"/>
              </a:rPr>
              <a:t> own </a:t>
            </a:r>
            <a:r>
              <a:rPr lang="de-DE" sz="1400" dirty="0" err="1">
                <a:latin typeface="Courier New" panose="02070309020205020404" pitchFamily="49" charset="0"/>
                <a:cs typeface="Courier New" panose="02070309020205020404" pitchFamily="49" charset="0"/>
              </a:rPr>
              <a:t>sanity</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you</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should</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have</a:t>
            </a:r>
            <a:r>
              <a:rPr lang="de-DE" sz="1400" dirty="0">
                <a:latin typeface="Courier New" panose="02070309020205020404" pitchFamily="49" charset="0"/>
                <a:cs typeface="Courier New" panose="02070309020205020404" pitchFamily="49" charset="0"/>
              </a:rPr>
              <a:t> a </a:t>
            </a:r>
            <a:r>
              <a:rPr lang="de-DE" sz="1400" b="1" dirty="0" err="1">
                <a:latin typeface="Courier New" panose="02070309020205020404" pitchFamily="49" charset="0"/>
                <a:cs typeface="Courier New" panose="02070309020205020404" pitchFamily="49" charset="0"/>
              </a:rPr>
              <a:t>consistent</a:t>
            </a:r>
            <a:r>
              <a:rPr lang="de-DE" sz="1400" b="1"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system</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for</a:t>
            </a:r>
            <a:r>
              <a:rPr lang="de-DE" sz="1400" dirty="0">
                <a:latin typeface="Courier New" panose="02070309020205020404" pitchFamily="49" charset="0"/>
                <a:cs typeface="Courier New" panose="02070309020205020404" pitchFamily="49" charset="0"/>
              </a:rPr>
              <a:t> all </a:t>
            </a:r>
            <a:r>
              <a:rPr lang="de-DE" sz="1400" dirty="0" err="1">
                <a:latin typeface="Courier New" panose="02070309020205020404" pitchFamily="49" charset="0"/>
                <a:cs typeface="Courier New" panose="02070309020205020404" pitchFamily="49" charset="0"/>
              </a:rPr>
              <a:t>this</a:t>
            </a:r>
            <a:r>
              <a:rPr lang="de-DE" sz="1400"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data</a:t>
            </a:r>
            <a:r>
              <a:rPr lang="de-DE" sz="1400" dirty="0">
                <a:latin typeface="Courier New" panose="02070309020205020404" pitchFamily="49" charset="0"/>
                <a:cs typeface="Courier New" panose="02070309020205020404" pitchFamily="49" charset="0"/>
              </a:rPr>
              <a:t> and </a:t>
            </a:r>
            <a:r>
              <a:rPr lang="de-DE" sz="1400" b="1" dirty="0" err="1">
                <a:latin typeface="Courier New" panose="02070309020205020404" pitchFamily="49" charset="0"/>
                <a:cs typeface="Courier New" panose="02070309020205020404" pitchFamily="49" charset="0"/>
              </a:rPr>
              <a:t>artefacts</a:t>
            </a:r>
            <a:endParaRPr lang="en-DE"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630368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C9EC4-4AD4-12EE-BEFB-77B37C1DE107}"/>
              </a:ext>
            </a:extLst>
          </p:cNvPr>
          <p:cNvSpPr>
            <a:spLocks noGrp="1"/>
          </p:cNvSpPr>
          <p:nvPr>
            <p:ph type="title"/>
          </p:nvPr>
        </p:nvSpPr>
        <p:spPr/>
        <p:txBody>
          <a:bodyPr/>
          <a:lstStyle/>
          <a:p>
            <a:r>
              <a:rPr lang="en-DE" dirty="0"/>
              <a:t>Discussion Points</a:t>
            </a:r>
          </a:p>
        </p:txBody>
      </p:sp>
      <p:sp>
        <p:nvSpPr>
          <p:cNvPr id="3" name="Content Placeholder 2">
            <a:extLst>
              <a:ext uri="{FF2B5EF4-FFF2-40B4-BE49-F238E27FC236}">
                <a16:creationId xmlns:a16="http://schemas.microsoft.com/office/drawing/2014/main" id="{2FEE624B-4AFC-544A-AD2F-7A15B4F1A5C6}"/>
              </a:ext>
            </a:extLst>
          </p:cNvPr>
          <p:cNvSpPr>
            <a:spLocks noGrp="1"/>
          </p:cNvSpPr>
          <p:nvPr>
            <p:ph idx="1"/>
          </p:nvPr>
        </p:nvSpPr>
        <p:spPr/>
        <p:txBody>
          <a:bodyPr/>
          <a:lstStyle/>
          <a:p>
            <a:r>
              <a:rPr lang="en-DE" dirty="0"/>
              <a:t>Has it ever happened to you that you had a figure and no idea which version of the code produced it?</a:t>
            </a:r>
          </a:p>
          <a:p>
            <a:r>
              <a:rPr lang="en-DE" dirty="0"/>
              <a:t>How do you typically manage your research code?</a:t>
            </a:r>
          </a:p>
          <a:p>
            <a:r>
              <a:rPr lang="en-DE" dirty="0"/>
              <a:t>Is there one folder with everything? How is it structured? Does each run of the code overwrite the previous files? Do you have dates in the filenames?</a:t>
            </a:r>
          </a:p>
          <a:p>
            <a:r>
              <a:rPr lang="en-DE" dirty="0"/>
              <a:t>Which metadata do you save?</a:t>
            </a:r>
          </a:p>
          <a:p>
            <a:r>
              <a:rPr lang="en-DE" dirty="0"/>
              <a:t>Where does the data live?</a:t>
            </a:r>
          </a:p>
          <a:p>
            <a:r>
              <a:rPr lang="en-DE" dirty="0"/>
              <a:t>Reproducibility: what about randomness (sampling?)</a:t>
            </a:r>
          </a:p>
        </p:txBody>
      </p:sp>
      <p:sp>
        <p:nvSpPr>
          <p:cNvPr id="4" name="Footer Placeholder 3">
            <a:extLst>
              <a:ext uri="{FF2B5EF4-FFF2-40B4-BE49-F238E27FC236}">
                <a16:creationId xmlns:a16="http://schemas.microsoft.com/office/drawing/2014/main" id="{FB57FAA2-D0C4-F77A-B88D-5A439E67DDF1}"/>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4DB52E7E-E3A6-828C-A6E6-6A97989DF8AE}"/>
              </a:ext>
            </a:extLst>
          </p:cNvPr>
          <p:cNvSpPr txBox="1"/>
          <p:nvPr/>
        </p:nvSpPr>
        <p:spPr>
          <a:xfrm>
            <a:off x="9500844" y="6004438"/>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17437264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A0E97-0F3A-8621-D4E2-6C9C0E1C90C1}"/>
              </a:ext>
            </a:extLst>
          </p:cNvPr>
          <p:cNvSpPr>
            <a:spLocks noGrp="1"/>
          </p:cNvSpPr>
          <p:nvPr>
            <p:ph type="title"/>
          </p:nvPr>
        </p:nvSpPr>
        <p:spPr/>
        <p:txBody>
          <a:bodyPr/>
          <a:lstStyle/>
          <a:p>
            <a:r>
              <a:rPr lang="en-DE" dirty="0"/>
              <a:t>1. Provenance</a:t>
            </a:r>
          </a:p>
        </p:txBody>
      </p:sp>
      <p:sp>
        <p:nvSpPr>
          <p:cNvPr id="3" name="Footer Placeholder 2">
            <a:extLst>
              <a:ext uri="{FF2B5EF4-FFF2-40B4-BE49-F238E27FC236}">
                <a16:creationId xmlns:a16="http://schemas.microsoft.com/office/drawing/2014/main" id="{DB57B815-BDFA-348A-538D-F69D20F56735}"/>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713E5408-61DE-0860-185D-86E33C9CDD7E}"/>
              </a:ext>
            </a:extLst>
          </p:cNvPr>
          <p:cNvSpPr txBox="1"/>
          <p:nvPr/>
        </p:nvSpPr>
        <p:spPr>
          <a:xfrm>
            <a:off x="612648" y="1525262"/>
            <a:ext cx="10538828" cy="4524315"/>
          </a:xfrm>
          <a:prstGeom prst="rect">
            <a:avLst/>
          </a:prstGeom>
          <a:noFill/>
        </p:spPr>
        <p:txBody>
          <a:bodyPr wrap="square">
            <a:spAutoFit/>
          </a:bodyPr>
          <a:lstStyle/>
          <a:p>
            <a:pPr marL="285750" indent="-285750">
              <a:buFont typeface="Arial" panose="020B0604020202020204" pitchFamily="34" charset="0"/>
              <a:buChar char="•"/>
            </a:pPr>
            <a:r>
              <a:rPr lang="en-DE" sz="2400" dirty="0"/>
              <a:t>Data Provenance, or lineage, documents </a:t>
            </a:r>
            <a:r>
              <a:rPr lang="en-DE" sz="2400" b="1" dirty="0"/>
              <a:t>where </a:t>
            </a:r>
            <a:r>
              <a:rPr lang="en-DE" sz="2400" dirty="0"/>
              <a:t>data comes from</a:t>
            </a:r>
          </a:p>
          <a:p>
            <a:pPr marL="285750" indent="-285750">
              <a:buFont typeface="Arial" panose="020B0604020202020204" pitchFamily="34" charset="0"/>
              <a:buChar char="•"/>
            </a:pPr>
            <a:r>
              <a:rPr lang="en-DE" sz="2400" dirty="0"/>
              <a:t>Recording </a:t>
            </a:r>
            <a:r>
              <a:rPr lang="en-DE" sz="2400" b="1" dirty="0"/>
              <a:t>when</a:t>
            </a:r>
            <a:r>
              <a:rPr lang="en-DE" sz="2400" dirty="0"/>
              <a:t> and </a:t>
            </a:r>
            <a:r>
              <a:rPr lang="en-DE" sz="2400" b="1" dirty="0"/>
              <a:t>by which</a:t>
            </a:r>
            <a:r>
              <a:rPr lang="en-DE" sz="2400" dirty="0"/>
              <a:t> code the dataset has been changed</a:t>
            </a:r>
          </a:p>
          <a:p>
            <a:pPr marL="285750" indent="-285750">
              <a:buFont typeface="Arial" panose="020B0604020202020204" pitchFamily="34" charset="0"/>
              <a:buChar char="•"/>
            </a:pPr>
            <a:r>
              <a:rPr lang="en-DE" sz="2400" dirty="0"/>
              <a:t>But HOW?</a:t>
            </a:r>
          </a:p>
          <a:p>
            <a:pPr marL="742950" lvl="1" indent="-285750">
              <a:buFont typeface="Arial" panose="020B0604020202020204" pitchFamily="34" charset="0"/>
              <a:buChar char="•"/>
            </a:pPr>
            <a:r>
              <a:rPr lang="en-GB" sz="2400" dirty="0"/>
              <a:t>E</a:t>
            </a:r>
            <a:r>
              <a:rPr lang="en-DE" sz="2400" dirty="0"/>
              <a:t>xternal software? </a:t>
            </a:r>
            <a:r>
              <a:rPr lang="en-GB" sz="2400" dirty="0"/>
              <a:t>U</a:t>
            </a:r>
            <a:r>
              <a:rPr lang="en-DE" sz="2400" dirty="0"/>
              <a:t>sually not scpecific for scientific usecase.</a:t>
            </a:r>
          </a:p>
          <a:p>
            <a:pPr marL="742950" lvl="1" indent="-285750">
              <a:buFont typeface="Arial" panose="020B0604020202020204" pitchFamily="34" charset="0"/>
              <a:buChar char="•"/>
            </a:pPr>
            <a:r>
              <a:rPr lang="en-GB" sz="2400" dirty="0"/>
              <a:t>F</a:t>
            </a:r>
            <a:r>
              <a:rPr lang="en-DE" sz="2400" dirty="0"/>
              <a:t>older structure/Filenames?</a:t>
            </a:r>
          </a:p>
          <a:p>
            <a:pPr marL="742950" lvl="1" indent="-285750">
              <a:buFont typeface="Arial" panose="020B0604020202020204" pitchFamily="34" charset="0"/>
              <a:buChar char="•"/>
            </a:pPr>
            <a:r>
              <a:rPr lang="en-GB" sz="2400" dirty="0"/>
              <a:t>Code generated m</a:t>
            </a:r>
            <a:r>
              <a:rPr lang="en-DE" sz="2400" dirty="0"/>
              <a:t>eta-information files? (see next slide)</a:t>
            </a:r>
          </a:p>
          <a:p>
            <a:pPr marL="285750" indent="-285750">
              <a:buFont typeface="Arial" panose="020B0604020202020204" pitchFamily="34" charset="0"/>
              <a:buChar char="•"/>
            </a:pPr>
            <a:r>
              <a:rPr lang="en-DE" sz="2400" dirty="0"/>
              <a:t>In case of plots: data generated the plots</a:t>
            </a:r>
          </a:p>
          <a:p>
            <a:pPr marL="742950" lvl="1" indent="-285750">
              <a:buFont typeface="Arial" panose="020B0604020202020204" pitchFamily="34" charset="0"/>
              <a:buChar char="•"/>
            </a:pPr>
            <a:r>
              <a:rPr lang="en-DE" sz="2400" dirty="0"/>
              <a:t>For work in progress plots: plt.annontate()</a:t>
            </a:r>
          </a:p>
          <a:p>
            <a:pPr marL="742950" lvl="1" indent="-285750">
              <a:buFont typeface="Arial" panose="020B0604020202020204" pitchFamily="34" charset="0"/>
              <a:buChar char="•"/>
            </a:pPr>
            <a:r>
              <a:rPr lang="en-GB" sz="2400" dirty="0"/>
              <a:t>S</a:t>
            </a:r>
            <a:r>
              <a:rPr lang="en-DE" sz="2400" dirty="0"/>
              <a:t>ave .ipynb as pdf (with all the paths/version information in the notebook)</a:t>
            </a:r>
          </a:p>
          <a:p>
            <a:pPr marL="742950" lvl="1" indent="-285750">
              <a:buFont typeface="Arial" panose="020B0604020202020204" pitchFamily="34" charset="0"/>
              <a:buChar char="•"/>
            </a:pPr>
            <a:r>
              <a:rPr lang="en-GB" sz="2400" dirty="0"/>
              <a:t>C</a:t>
            </a:r>
            <a:r>
              <a:rPr lang="en-DE" sz="2400" dirty="0"/>
              <a:t>ould use meta flags in images </a:t>
            </a:r>
            <a:r>
              <a:rPr lang="en-GB" sz="2400" dirty="0">
                <a:hlinkClick r:id="rId2"/>
              </a:rPr>
              <a:t>https://github.com/dfm/savefig</a:t>
            </a:r>
            <a:r>
              <a:rPr lang="en-GB" sz="2400" dirty="0"/>
              <a:t> </a:t>
            </a:r>
          </a:p>
          <a:p>
            <a:pPr marL="742950" lvl="1" indent="-285750">
              <a:buFont typeface="Arial" panose="020B0604020202020204" pitchFamily="34" charset="0"/>
              <a:buChar char="•"/>
            </a:pPr>
            <a:endParaRPr lang="en-DE" sz="2400" dirty="0"/>
          </a:p>
          <a:p>
            <a:pPr marL="742950" lvl="1" indent="-285750">
              <a:buFont typeface="Arial" panose="020B0604020202020204" pitchFamily="34" charset="0"/>
              <a:buChar char="•"/>
            </a:pPr>
            <a:endParaRPr lang="en-DE" sz="2400" dirty="0"/>
          </a:p>
        </p:txBody>
      </p:sp>
    </p:spTree>
    <p:extLst>
      <p:ext uri="{BB962C8B-B14F-4D97-AF65-F5344CB8AC3E}">
        <p14:creationId xmlns:p14="http://schemas.microsoft.com/office/powerpoint/2010/main" val="31647873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35D6-E7E4-E695-F31C-406314C11FC0}"/>
              </a:ext>
            </a:extLst>
          </p:cNvPr>
          <p:cNvSpPr>
            <a:spLocks noGrp="1"/>
          </p:cNvSpPr>
          <p:nvPr>
            <p:ph type="title"/>
          </p:nvPr>
        </p:nvSpPr>
        <p:spPr/>
        <p:txBody>
          <a:bodyPr/>
          <a:lstStyle/>
          <a:p>
            <a:r>
              <a:rPr lang="en-DE" dirty="0"/>
              <a:t>2. Reproducibility</a:t>
            </a:r>
          </a:p>
        </p:txBody>
      </p:sp>
      <p:sp>
        <p:nvSpPr>
          <p:cNvPr id="3" name="Footer Placeholder 2">
            <a:extLst>
              <a:ext uri="{FF2B5EF4-FFF2-40B4-BE49-F238E27FC236}">
                <a16:creationId xmlns:a16="http://schemas.microsoft.com/office/drawing/2014/main" id="{A45E9A5B-4AE2-C443-29C3-6663A385C23C}"/>
              </a:ext>
            </a:extLst>
          </p:cNvPr>
          <p:cNvSpPr>
            <a:spLocks noGrp="1"/>
          </p:cNvSpPr>
          <p:nvPr>
            <p:ph type="ftr" sz="quarter" idx="11"/>
          </p:nvPr>
        </p:nvSpPr>
        <p:spPr/>
        <p:txBody>
          <a:bodyPr/>
          <a:lstStyle/>
          <a:p>
            <a:r>
              <a:rPr lang="en-US"/>
              <a:t>August 2022, v. 1.0, CC BY-SA 4.0</a:t>
            </a:r>
          </a:p>
        </p:txBody>
      </p:sp>
      <p:sp>
        <p:nvSpPr>
          <p:cNvPr id="5" name="TextBox 4">
            <a:extLst>
              <a:ext uri="{FF2B5EF4-FFF2-40B4-BE49-F238E27FC236}">
                <a16:creationId xmlns:a16="http://schemas.microsoft.com/office/drawing/2014/main" id="{7E194BFE-09F0-CB21-AF4C-DDE6FB3BFA59}"/>
              </a:ext>
            </a:extLst>
          </p:cNvPr>
          <p:cNvSpPr txBox="1"/>
          <p:nvPr/>
        </p:nvSpPr>
        <p:spPr>
          <a:xfrm>
            <a:off x="483477" y="1561838"/>
            <a:ext cx="5612524" cy="3046988"/>
          </a:xfrm>
          <a:prstGeom prst="rect">
            <a:avLst/>
          </a:prstGeom>
          <a:noFill/>
        </p:spPr>
        <p:txBody>
          <a:bodyPr wrap="square">
            <a:spAutoFit/>
          </a:bodyPr>
          <a:lstStyle/>
          <a:p>
            <a:pPr marL="285750" indent="-285750">
              <a:buFont typeface="Arial" panose="020B0604020202020204" pitchFamily="34" charset="0"/>
              <a:buChar char="•"/>
            </a:pPr>
            <a:r>
              <a:rPr lang="en-DE" sz="2400" dirty="0"/>
              <a:t>Save all information necessary to get the same result again</a:t>
            </a:r>
          </a:p>
          <a:p>
            <a:pPr marL="742950" lvl="1" indent="-285750">
              <a:buFont typeface="Arial" panose="020B0604020202020204" pitchFamily="34" charset="0"/>
              <a:buChar char="•"/>
            </a:pPr>
            <a:r>
              <a:rPr lang="en-DE" sz="2400" dirty="0"/>
              <a:t>All input parameters to the code</a:t>
            </a:r>
          </a:p>
          <a:p>
            <a:pPr marL="742950" lvl="1" indent="-285750">
              <a:buFont typeface="Arial" panose="020B0604020202020204" pitchFamily="34" charset="0"/>
              <a:buChar char="•"/>
            </a:pPr>
            <a:r>
              <a:rPr lang="en-GB" sz="2400" dirty="0"/>
              <a:t>R</a:t>
            </a:r>
            <a:r>
              <a:rPr lang="en-DE" sz="2400" dirty="0"/>
              <a:t>andomness- if used, save the seed</a:t>
            </a:r>
          </a:p>
          <a:p>
            <a:pPr marL="742950" lvl="1" indent="-285750">
              <a:buFont typeface="Arial" panose="020B0604020202020204" pitchFamily="34" charset="0"/>
              <a:buChar char="•"/>
            </a:pPr>
            <a:r>
              <a:rPr lang="en-GB" sz="2400" dirty="0"/>
              <a:t>Which version of the code was used?</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S</a:t>
            </a:r>
            <a:r>
              <a:rPr lang="en-DE" sz="2400" dirty="0"/>
              <a:t>erialization of intermediate steps in the code (estimation and analysis)</a:t>
            </a:r>
          </a:p>
        </p:txBody>
      </p:sp>
      <p:pic>
        <p:nvPicPr>
          <p:cNvPr id="6" name="Picture 5" descr="Text&#10;&#10;Description automatically generated">
            <a:extLst>
              <a:ext uri="{FF2B5EF4-FFF2-40B4-BE49-F238E27FC236}">
                <a16:creationId xmlns:a16="http://schemas.microsoft.com/office/drawing/2014/main" id="{5AC43504-92F2-4509-D527-6987933303E3}"/>
              </a:ext>
            </a:extLst>
          </p:cNvPr>
          <p:cNvPicPr>
            <a:picLocks noChangeAspect="1"/>
          </p:cNvPicPr>
          <p:nvPr/>
        </p:nvPicPr>
        <p:blipFill>
          <a:blip r:embed="rId2"/>
          <a:stretch>
            <a:fillRect/>
          </a:stretch>
        </p:blipFill>
        <p:spPr>
          <a:xfrm>
            <a:off x="6206577" y="1427779"/>
            <a:ext cx="5727700" cy="3454400"/>
          </a:xfrm>
          <a:prstGeom prst="rect">
            <a:avLst/>
          </a:prstGeom>
        </p:spPr>
      </p:pic>
    </p:spTree>
    <p:extLst>
      <p:ext uri="{BB962C8B-B14F-4D97-AF65-F5344CB8AC3E}">
        <p14:creationId xmlns:p14="http://schemas.microsoft.com/office/powerpoint/2010/main" val="977299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2"/>
          <a:stretch>
            <a:fillRect/>
          </a:stretch>
        </p:blipFill>
        <p:spPr>
          <a:xfrm>
            <a:off x="107329"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3"/>
          <a:stretch>
            <a:fillRect/>
          </a:stretch>
        </p:blipFill>
        <p:spPr>
          <a:xfrm>
            <a:off x="2844772" y="3727478"/>
            <a:ext cx="3617522" cy="2699495"/>
          </a:xfrm>
          <a:prstGeom prst="rect">
            <a:avLst/>
          </a:prstGeom>
        </p:spPr>
      </p:pic>
      <p:pic>
        <p:nvPicPr>
          <p:cNvPr id="3" name="Picture 2">
            <a:extLst>
              <a:ext uri="{FF2B5EF4-FFF2-40B4-BE49-F238E27FC236}">
                <a16:creationId xmlns:a16="http://schemas.microsoft.com/office/drawing/2014/main" id="{15E14D24-250A-7147-B150-B14E34C5536C}"/>
              </a:ext>
            </a:extLst>
          </p:cNvPr>
          <p:cNvPicPr>
            <a:picLocks noChangeAspect="1"/>
          </p:cNvPicPr>
          <p:nvPr/>
        </p:nvPicPr>
        <p:blipFill>
          <a:blip r:embed="rId4"/>
          <a:stretch>
            <a:fillRect/>
          </a:stretch>
        </p:blipFill>
        <p:spPr>
          <a:xfrm>
            <a:off x="7090021" y="479244"/>
            <a:ext cx="4791617" cy="1510053"/>
          </a:xfrm>
          <a:prstGeom prst="rect">
            <a:avLst/>
          </a:prstGeom>
        </p:spPr>
      </p:pic>
      <p:pic>
        <p:nvPicPr>
          <p:cNvPr id="5" name="Picture 4">
            <a:extLst>
              <a:ext uri="{FF2B5EF4-FFF2-40B4-BE49-F238E27FC236}">
                <a16:creationId xmlns:a16="http://schemas.microsoft.com/office/drawing/2014/main" id="{0BADAA06-95BE-AC47-AA58-8E070864A7BE}"/>
              </a:ext>
            </a:extLst>
          </p:cNvPr>
          <p:cNvPicPr>
            <a:picLocks noChangeAspect="1"/>
          </p:cNvPicPr>
          <p:nvPr/>
        </p:nvPicPr>
        <p:blipFill>
          <a:blip r:embed="rId5"/>
          <a:stretch>
            <a:fillRect/>
          </a:stretch>
        </p:blipFill>
        <p:spPr>
          <a:xfrm>
            <a:off x="7090020" y="2313600"/>
            <a:ext cx="4791617" cy="1147214"/>
          </a:xfrm>
          <a:prstGeom prst="rect">
            <a:avLst/>
          </a:prstGeom>
        </p:spPr>
      </p:pic>
      <p:pic>
        <p:nvPicPr>
          <p:cNvPr id="6" name="Picture 5">
            <a:extLst>
              <a:ext uri="{FF2B5EF4-FFF2-40B4-BE49-F238E27FC236}">
                <a16:creationId xmlns:a16="http://schemas.microsoft.com/office/drawing/2014/main" id="{82CD1EA2-2635-DC4C-A6B3-BCDCE7CD9F8C}"/>
              </a:ext>
            </a:extLst>
          </p:cNvPr>
          <p:cNvPicPr>
            <a:picLocks noChangeAspect="1"/>
          </p:cNvPicPr>
          <p:nvPr/>
        </p:nvPicPr>
        <p:blipFill>
          <a:blip r:embed="rId6"/>
          <a:stretch>
            <a:fillRect/>
          </a:stretch>
        </p:blipFill>
        <p:spPr>
          <a:xfrm>
            <a:off x="7014442" y="3751664"/>
            <a:ext cx="4867195" cy="1311229"/>
          </a:xfrm>
          <a:prstGeom prst="rect">
            <a:avLst/>
          </a:prstGeom>
        </p:spPr>
      </p:pic>
      <p:pic>
        <p:nvPicPr>
          <p:cNvPr id="7" name="Picture 6">
            <a:extLst>
              <a:ext uri="{FF2B5EF4-FFF2-40B4-BE49-F238E27FC236}">
                <a16:creationId xmlns:a16="http://schemas.microsoft.com/office/drawing/2014/main" id="{F4645ED5-C2C1-D342-96A9-D9B1C769EFB3}"/>
              </a:ext>
            </a:extLst>
          </p:cNvPr>
          <p:cNvPicPr>
            <a:picLocks noChangeAspect="1"/>
          </p:cNvPicPr>
          <p:nvPr/>
        </p:nvPicPr>
        <p:blipFill>
          <a:blip r:embed="rId7"/>
          <a:stretch>
            <a:fillRect/>
          </a:stretch>
        </p:blipFill>
        <p:spPr>
          <a:xfrm>
            <a:off x="7014442" y="5319564"/>
            <a:ext cx="4867195" cy="1107409"/>
          </a:xfrm>
          <a:prstGeom prst="rect">
            <a:avLst/>
          </a:prstGeom>
        </p:spPr>
      </p:pic>
      <p:sp>
        <p:nvSpPr>
          <p:cNvPr id="12" name="Footer Placeholder 11">
            <a:extLst>
              <a:ext uri="{FF2B5EF4-FFF2-40B4-BE49-F238E27FC236}">
                <a16:creationId xmlns:a16="http://schemas.microsoft.com/office/drawing/2014/main" id="{0527FF0E-3C4C-124C-BE3E-55615CB48CE5}"/>
              </a:ext>
            </a:extLst>
          </p:cNvPr>
          <p:cNvSpPr>
            <a:spLocks noGrp="1"/>
          </p:cNvSpPr>
          <p:nvPr>
            <p:ph type="ftr" sz="quarter" idx="11"/>
          </p:nvPr>
        </p:nvSpPr>
        <p:spPr/>
        <p:txBody>
          <a:bodyPr/>
          <a:lstStyle/>
          <a:p>
            <a:r>
              <a:rPr lang="en-US"/>
              <a:t>August 2022, v. 1.0, CC BY-SA 4.0</a:t>
            </a:r>
          </a:p>
        </p:txBody>
      </p:sp>
      <p:pic>
        <p:nvPicPr>
          <p:cNvPr id="11" name="Picture 10" descr="A picture containing sky&#10;&#10;Description automatically generated">
            <a:extLst>
              <a:ext uri="{FF2B5EF4-FFF2-40B4-BE49-F238E27FC236}">
                <a16:creationId xmlns:a16="http://schemas.microsoft.com/office/drawing/2014/main" id="{92A1AA12-C0BE-EF53-B892-4E11C67AEA51}"/>
              </a:ext>
            </a:extLst>
          </p:cNvPr>
          <p:cNvPicPr>
            <a:picLocks noChangeAspect="1"/>
          </p:cNvPicPr>
          <p:nvPr/>
        </p:nvPicPr>
        <p:blipFill>
          <a:blip r:embed="rId8"/>
          <a:stretch>
            <a:fillRect/>
          </a:stretch>
        </p:blipFill>
        <p:spPr>
          <a:xfrm>
            <a:off x="0" y="4158505"/>
            <a:ext cx="2699495" cy="2699495"/>
          </a:xfrm>
          <a:prstGeom prst="rect">
            <a:avLst/>
          </a:prstGeom>
        </p:spPr>
      </p:pic>
    </p:spTree>
    <p:extLst>
      <p:ext uri="{BB962C8B-B14F-4D97-AF65-F5344CB8AC3E}">
        <p14:creationId xmlns:p14="http://schemas.microsoft.com/office/powerpoint/2010/main" val="96799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F04CB-4A78-3D50-D4FF-AE64AC72DE6B}"/>
              </a:ext>
            </a:extLst>
          </p:cNvPr>
          <p:cNvSpPr>
            <a:spLocks noGrp="1"/>
          </p:cNvSpPr>
          <p:nvPr>
            <p:ph type="title"/>
          </p:nvPr>
        </p:nvSpPr>
        <p:spPr/>
        <p:txBody>
          <a:bodyPr/>
          <a:lstStyle/>
          <a:p>
            <a:r>
              <a:rPr lang="de-DE" dirty="0"/>
              <a:t>3. </a:t>
            </a:r>
            <a:r>
              <a:rPr lang="de-DE" dirty="0" err="1"/>
              <a:t>Organization</a:t>
            </a:r>
            <a:endParaRPr lang="en-DE" dirty="0"/>
          </a:p>
        </p:txBody>
      </p:sp>
      <p:sp>
        <p:nvSpPr>
          <p:cNvPr id="4" name="Footer Placeholder 3">
            <a:extLst>
              <a:ext uri="{FF2B5EF4-FFF2-40B4-BE49-F238E27FC236}">
                <a16:creationId xmlns:a16="http://schemas.microsoft.com/office/drawing/2014/main" id="{8F3877F3-42DF-6421-6689-4F2DE5FEDA51}"/>
              </a:ext>
            </a:extLst>
          </p:cNvPr>
          <p:cNvSpPr>
            <a:spLocks noGrp="1"/>
          </p:cNvSpPr>
          <p:nvPr>
            <p:ph type="ftr" sz="quarter" idx="11"/>
          </p:nvPr>
        </p:nvSpPr>
        <p:spPr/>
        <p:txBody>
          <a:bodyPr/>
          <a:lstStyle/>
          <a:p>
            <a:r>
              <a:rPr lang="en-US"/>
              <a:t>August 2022, v. 1.0, CC BY-SA 4.0</a:t>
            </a:r>
          </a:p>
        </p:txBody>
      </p:sp>
      <p:sp>
        <p:nvSpPr>
          <p:cNvPr id="3" name="Rectangle 2">
            <a:extLst>
              <a:ext uri="{FF2B5EF4-FFF2-40B4-BE49-F238E27FC236}">
                <a16:creationId xmlns:a16="http://schemas.microsoft.com/office/drawing/2014/main" id="{B98CEEF8-F7BC-66BA-4B6A-24AA0CB377A8}"/>
              </a:ext>
            </a:extLst>
          </p:cNvPr>
          <p:cNvSpPr/>
          <p:nvPr/>
        </p:nvSpPr>
        <p:spPr>
          <a:xfrm>
            <a:off x="467997" y="2586441"/>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Model</a:t>
            </a:r>
          </a:p>
        </p:txBody>
      </p:sp>
      <p:sp>
        <p:nvSpPr>
          <p:cNvPr id="8" name="Rectangle 7">
            <a:extLst>
              <a:ext uri="{FF2B5EF4-FFF2-40B4-BE49-F238E27FC236}">
                <a16:creationId xmlns:a16="http://schemas.microsoft.com/office/drawing/2014/main" id="{937A9F18-1477-97C2-57D6-BA60EBFD1CAB}"/>
              </a:ext>
            </a:extLst>
          </p:cNvPr>
          <p:cNvSpPr/>
          <p:nvPr/>
        </p:nvSpPr>
        <p:spPr>
          <a:xfrm>
            <a:off x="2246539"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Parameter Estimation</a:t>
            </a:r>
          </a:p>
        </p:txBody>
      </p:sp>
      <p:sp>
        <p:nvSpPr>
          <p:cNvPr id="9" name="Rectangle 8">
            <a:extLst>
              <a:ext uri="{FF2B5EF4-FFF2-40B4-BE49-F238E27FC236}">
                <a16:creationId xmlns:a16="http://schemas.microsoft.com/office/drawing/2014/main" id="{422B6298-C7C2-DF56-5169-9D2CBA5A5B9A}"/>
              </a:ext>
            </a:extLst>
          </p:cNvPr>
          <p:cNvSpPr/>
          <p:nvPr/>
        </p:nvSpPr>
        <p:spPr>
          <a:xfrm>
            <a:off x="4025081"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Analysis</a:t>
            </a:r>
          </a:p>
          <a:p>
            <a:pPr algn="ctr"/>
            <a:r>
              <a:rPr lang="en-GB" dirty="0"/>
              <a:t>a</a:t>
            </a:r>
            <a:r>
              <a:rPr lang="en-DE" dirty="0"/>
              <a:t>nd Plotting of Results </a:t>
            </a:r>
          </a:p>
        </p:txBody>
      </p:sp>
      <p:sp>
        <p:nvSpPr>
          <p:cNvPr id="5" name="Rectangle 4">
            <a:extLst>
              <a:ext uri="{FF2B5EF4-FFF2-40B4-BE49-F238E27FC236}">
                <a16:creationId xmlns:a16="http://schemas.microsoft.com/office/drawing/2014/main" id="{EFC8B8C3-CBD2-B288-AEAF-8B69763B52FF}"/>
              </a:ext>
            </a:extLst>
          </p:cNvPr>
          <p:cNvSpPr/>
          <p:nvPr/>
        </p:nvSpPr>
        <p:spPr>
          <a:xfrm>
            <a:off x="467996" y="1588405"/>
            <a:ext cx="4747981" cy="818305"/>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 (Modelling)</a:t>
            </a:r>
          </a:p>
        </p:txBody>
      </p:sp>
      <p:sp>
        <p:nvSpPr>
          <p:cNvPr id="6" name="Right Arrow 5">
            <a:extLst>
              <a:ext uri="{FF2B5EF4-FFF2-40B4-BE49-F238E27FC236}">
                <a16:creationId xmlns:a16="http://schemas.microsoft.com/office/drawing/2014/main" id="{D54E8CC0-E8C1-4EB8-C2C2-38016519350B}"/>
              </a:ext>
            </a:extLst>
          </p:cNvPr>
          <p:cNvSpPr/>
          <p:nvPr/>
        </p:nvSpPr>
        <p:spPr>
          <a:xfrm>
            <a:off x="1762917" y="2996581"/>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 name="Right Arrow 6">
            <a:extLst>
              <a:ext uri="{FF2B5EF4-FFF2-40B4-BE49-F238E27FC236}">
                <a16:creationId xmlns:a16="http://schemas.microsoft.com/office/drawing/2014/main" id="{DD62157E-3EFF-404A-F2ED-F5F4F9E527F1}"/>
              </a:ext>
            </a:extLst>
          </p:cNvPr>
          <p:cNvSpPr/>
          <p:nvPr/>
        </p:nvSpPr>
        <p:spPr>
          <a:xfrm>
            <a:off x="3541459" y="3009133"/>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Content Placeholder 4">
            <a:extLst>
              <a:ext uri="{FF2B5EF4-FFF2-40B4-BE49-F238E27FC236}">
                <a16:creationId xmlns:a16="http://schemas.microsoft.com/office/drawing/2014/main" id="{DDEB7BAC-9BFD-AFAD-9331-B1B4388746FE}"/>
              </a:ext>
            </a:extLst>
          </p:cNvPr>
          <p:cNvSpPr>
            <a:spLocks noGrp="1"/>
          </p:cNvSpPr>
          <p:nvPr>
            <p:ph idx="1"/>
          </p:nvPr>
        </p:nvSpPr>
        <p:spPr>
          <a:xfrm>
            <a:off x="838200" y="4411827"/>
            <a:ext cx="10515600" cy="1770342"/>
          </a:xfrm>
        </p:spPr>
        <p:txBody>
          <a:bodyPr>
            <a:normAutofit/>
          </a:bodyPr>
          <a:lstStyle/>
          <a:p>
            <a:r>
              <a:rPr lang="de-DE" dirty="0" err="1"/>
              <a:t>Your</a:t>
            </a:r>
            <a:r>
              <a:rPr lang="de-DE" dirty="0"/>
              <a:t> </a:t>
            </a:r>
            <a:r>
              <a:rPr lang="de-DE" dirty="0" err="1"/>
              <a:t>research</a:t>
            </a:r>
            <a:r>
              <a:rPr lang="de-DE" dirty="0"/>
              <a:t> </a:t>
            </a:r>
            <a:r>
              <a:rPr lang="de-DE" dirty="0" err="1"/>
              <a:t>project</a:t>
            </a:r>
            <a:r>
              <a:rPr lang="de-DE" dirty="0"/>
              <a:t> </a:t>
            </a:r>
            <a:r>
              <a:rPr lang="de-DE" dirty="0" err="1"/>
              <a:t>may</a:t>
            </a:r>
            <a:r>
              <a:rPr lang="de-DE" dirty="0"/>
              <a:t> </a:t>
            </a:r>
            <a:r>
              <a:rPr lang="de-DE" dirty="0" err="1"/>
              <a:t>look</a:t>
            </a:r>
            <a:r>
              <a:rPr lang="de-DE" dirty="0"/>
              <a:t> </a:t>
            </a:r>
            <a:r>
              <a:rPr lang="de-DE" dirty="0" err="1"/>
              <a:t>something</a:t>
            </a:r>
            <a:r>
              <a:rPr lang="de-DE" dirty="0"/>
              <a:t> like </a:t>
            </a:r>
            <a:r>
              <a:rPr lang="de-DE" dirty="0" err="1"/>
              <a:t>this</a:t>
            </a:r>
            <a:r>
              <a:rPr lang="de-DE" dirty="0"/>
              <a:t> (</a:t>
            </a:r>
            <a:r>
              <a:rPr lang="de-DE" dirty="0" err="1"/>
              <a:t>or</a:t>
            </a:r>
            <a:r>
              <a:rPr lang="de-DE" dirty="0"/>
              <a:t> </a:t>
            </a:r>
            <a:r>
              <a:rPr lang="de-DE" dirty="0" err="1"/>
              <a:t>maybe</a:t>
            </a:r>
            <a:r>
              <a:rPr lang="de-DE" dirty="0"/>
              <a:t> </a:t>
            </a:r>
            <a:r>
              <a:rPr lang="de-DE" dirty="0" err="1"/>
              <a:t>you</a:t>
            </a:r>
            <a:r>
              <a:rPr lang="de-DE" dirty="0"/>
              <a:t> </a:t>
            </a:r>
            <a:r>
              <a:rPr lang="de-DE" dirty="0" err="1"/>
              <a:t>have</a:t>
            </a:r>
            <a:r>
              <a:rPr lang="de-DE" dirty="0"/>
              <a:t> different </a:t>
            </a:r>
            <a:r>
              <a:rPr lang="de-DE" dirty="0" err="1"/>
              <a:t>steps</a:t>
            </a:r>
            <a:r>
              <a:rPr lang="de-DE" dirty="0"/>
              <a:t> </a:t>
            </a:r>
            <a:r>
              <a:rPr lang="de-DE" dirty="0" err="1"/>
              <a:t>or</a:t>
            </a:r>
            <a:r>
              <a:rPr lang="de-DE" dirty="0"/>
              <a:t> a </a:t>
            </a:r>
            <a:r>
              <a:rPr lang="de-DE" dirty="0" err="1"/>
              <a:t>subset</a:t>
            </a:r>
            <a:r>
              <a:rPr lang="de-DE" dirty="0"/>
              <a:t> </a:t>
            </a:r>
            <a:r>
              <a:rPr lang="de-DE" dirty="0" err="1"/>
              <a:t>of</a:t>
            </a:r>
            <a:r>
              <a:rPr lang="de-DE" dirty="0"/>
              <a:t> </a:t>
            </a:r>
            <a:r>
              <a:rPr lang="de-DE" dirty="0" err="1"/>
              <a:t>steps</a:t>
            </a:r>
            <a:r>
              <a:rPr lang="de-DE" dirty="0"/>
              <a:t>)</a:t>
            </a:r>
          </a:p>
          <a:p>
            <a:r>
              <a:rPr lang="de-DE" dirty="0"/>
              <a:t>In </a:t>
            </a:r>
            <a:r>
              <a:rPr lang="de-DE" dirty="0" err="1"/>
              <a:t>any</a:t>
            </a:r>
            <a:r>
              <a:rPr lang="de-DE" dirty="0"/>
              <a:t> </a:t>
            </a:r>
            <a:r>
              <a:rPr lang="de-DE" dirty="0" err="1"/>
              <a:t>case</a:t>
            </a:r>
            <a:r>
              <a:rPr lang="de-DE" dirty="0"/>
              <a:t> </a:t>
            </a:r>
            <a:r>
              <a:rPr lang="de-DE" dirty="0" err="1"/>
              <a:t>it</a:t>
            </a:r>
            <a:r>
              <a:rPr lang="de-DE" dirty="0"/>
              <a:t> </a:t>
            </a:r>
            <a:r>
              <a:rPr lang="de-DE" dirty="0" err="1"/>
              <a:t>is</a:t>
            </a:r>
            <a:r>
              <a:rPr lang="de-DE" dirty="0"/>
              <a:t> </a:t>
            </a:r>
            <a:r>
              <a:rPr lang="de-DE" dirty="0" err="1"/>
              <a:t>likely</a:t>
            </a:r>
            <a:r>
              <a:rPr lang="de-DE" dirty="0"/>
              <a:t> </a:t>
            </a:r>
            <a:r>
              <a:rPr lang="de-DE" dirty="0" err="1"/>
              <a:t>that</a:t>
            </a:r>
            <a:r>
              <a:rPr lang="de-DE" dirty="0"/>
              <a:t> </a:t>
            </a:r>
            <a:r>
              <a:rPr lang="de-DE" dirty="0" err="1"/>
              <a:t>you</a:t>
            </a:r>
            <a:r>
              <a:rPr lang="de-DE" dirty="0"/>
              <a:t> will </a:t>
            </a:r>
            <a:r>
              <a:rPr lang="de-DE" dirty="0" err="1"/>
              <a:t>go</a:t>
            </a:r>
            <a:r>
              <a:rPr lang="de-DE" dirty="0"/>
              <a:t> </a:t>
            </a:r>
            <a:r>
              <a:rPr lang="de-DE" dirty="0" err="1"/>
              <a:t>through</a:t>
            </a:r>
            <a:r>
              <a:rPr lang="de-DE" dirty="0"/>
              <a:t> </a:t>
            </a:r>
            <a:r>
              <a:rPr lang="de-DE" dirty="0" err="1"/>
              <a:t>the</a:t>
            </a:r>
            <a:r>
              <a:rPr lang="de-DE" dirty="0"/>
              <a:t> </a:t>
            </a:r>
            <a:r>
              <a:rPr lang="de-DE" dirty="0" err="1"/>
              <a:t>steps</a:t>
            </a:r>
            <a:r>
              <a:rPr lang="de-DE" dirty="0"/>
              <a:t> </a:t>
            </a:r>
            <a:r>
              <a:rPr lang="de-DE" dirty="0" err="1"/>
              <a:t>many</a:t>
            </a:r>
            <a:r>
              <a:rPr lang="de-DE" dirty="0"/>
              <a:t> </a:t>
            </a:r>
            <a:r>
              <a:rPr lang="de-DE" dirty="0" err="1"/>
              <a:t>times</a:t>
            </a:r>
            <a:r>
              <a:rPr lang="de-DE" dirty="0"/>
              <a:t> </a:t>
            </a:r>
            <a:r>
              <a:rPr lang="de-DE" dirty="0" err="1"/>
              <a:t>before</a:t>
            </a:r>
            <a:r>
              <a:rPr lang="de-DE" dirty="0"/>
              <a:t> </a:t>
            </a:r>
            <a:r>
              <a:rPr lang="de-DE" dirty="0" err="1"/>
              <a:t>you‘re</a:t>
            </a:r>
            <a:r>
              <a:rPr lang="de-DE" dirty="0"/>
              <a:t> </a:t>
            </a:r>
            <a:r>
              <a:rPr lang="de-DE" dirty="0" err="1"/>
              <a:t>ready</a:t>
            </a:r>
            <a:r>
              <a:rPr lang="de-DE" dirty="0"/>
              <a:t> </a:t>
            </a:r>
            <a:r>
              <a:rPr lang="de-DE" dirty="0" err="1"/>
              <a:t>to</a:t>
            </a:r>
            <a:r>
              <a:rPr lang="de-DE" dirty="0"/>
              <a:t> publish </a:t>
            </a:r>
            <a:r>
              <a:rPr lang="de-DE" dirty="0" err="1"/>
              <a:t>your</a:t>
            </a:r>
            <a:r>
              <a:rPr lang="de-DE" dirty="0"/>
              <a:t> </a:t>
            </a:r>
            <a:r>
              <a:rPr lang="de-DE" dirty="0" err="1"/>
              <a:t>work</a:t>
            </a:r>
            <a:endParaRPr lang="de-DE" dirty="0"/>
          </a:p>
          <a:p>
            <a:endParaRPr lang="en-CH" dirty="0"/>
          </a:p>
        </p:txBody>
      </p:sp>
      <p:sp>
        <p:nvSpPr>
          <p:cNvPr id="23" name="Rectangle 22">
            <a:extLst>
              <a:ext uri="{FF2B5EF4-FFF2-40B4-BE49-F238E27FC236}">
                <a16:creationId xmlns:a16="http://schemas.microsoft.com/office/drawing/2014/main" id="{F8DF2F04-5DC7-06E3-97EC-63EC78650491}"/>
              </a:ext>
            </a:extLst>
          </p:cNvPr>
          <p:cNvSpPr/>
          <p:nvPr/>
        </p:nvSpPr>
        <p:spPr>
          <a:xfrm>
            <a:off x="6770916"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Data Pre-processing pipeline</a:t>
            </a:r>
          </a:p>
        </p:txBody>
      </p:sp>
      <p:sp>
        <p:nvSpPr>
          <p:cNvPr id="24" name="Rectangle 23">
            <a:extLst>
              <a:ext uri="{FF2B5EF4-FFF2-40B4-BE49-F238E27FC236}">
                <a16:creationId xmlns:a16="http://schemas.microsoft.com/office/drawing/2014/main" id="{D703239D-C1C1-F791-E82F-588A8C47E32E}"/>
              </a:ext>
            </a:extLst>
          </p:cNvPr>
          <p:cNvSpPr/>
          <p:nvPr/>
        </p:nvSpPr>
        <p:spPr>
          <a:xfrm>
            <a:off x="8549458" y="2522463"/>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Statistical Analyses</a:t>
            </a:r>
          </a:p>
        </p:txBody>
      </p:sp>
      <p:sp>
        <p:nvSpPr>
          <p:cNvPr id="25" name="Rectangle 24">
            <a:extLst>
              <a:ext uri="{FF2B5EF4-FFF2-40B4-BE49-F238E27FC236}">
                <a16:creationId xmlns:a16="http://schemas.microsoft.com/office/drawing/2014/main" id="{06C4C783-0A39-517B-CF2E-DD0C975A26C1}"/>
              </a:ext>
            </a:extLst>
          </p:cNvPr>
          <p:cNvSpPr/>
          <p:nvPr/>
        </p:nvSpPr>
        <p:spPr>
          <a:xfrm>
            <a:off x="10328000" y="2522463"/>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Plotting of Results </a:t>
            </a:r>
          </a:p>
        </p:txBody>
      </p:sp>
      <p:sp>
        <p:nvSpPr>
          <p:cNvPr id="26" name="Rectangle 25">
            <a:extLst>
              <a:ext uri="{FF2B5EF4-FFF2-40B4-BE49-F238E27FC236}">
                <a16:creationId xmlns:a16="http://schemas.microsoft.com/office/drawing/2014/main" id="{895766BD-476B-0336-A1FD-F776D67966FF}"/>
              </a:ext>
            </a:extLst>
          </p:cNvPr>
          <p:cNvSpPr/>
          <p:nvPr/>
        </p:nvSpPr>
        <p:spPr>
          <a:xfrm>
            <a:off x="6770915" y="1556416"/>
            <a:ext cx="4747981" cy="818305"/>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 (Analytical)</a:t>
            </a:r>
          </a:p>
        </p:txBody>
      </p:sp>
      <p:sp>
        <p:nvSpPr>
          <p:cNvPr id="27" name="Right Arrow 26">
            <a:extLst>
              <a:ext uri="{FF2B5EF4-FFF2-40B4-BE49-F238E27FC236}">
                <a16:creationId xmlns:a16="http://schemas.microsoft.com/office/drawing/2014/main" id="{EB8F5F6D-5B39-7E43-ABCA-047253038A97}"/>
              </a:ext>
            </a:extLst>
          </p:cNvPr>
          <p:cNvSpPr/>
          <p:nvPr/>
        </p:nvSpPr>
        <p:spPr>
          <a:xfrm>
            <a:off x="8065836" y="2964592"/>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8" name="Right Arrow 27">
            <a:extLst>
              <a:ext uri="{FF2B5EF4-FFF2-40B4-BE49-F238E27FC236}">
                <a16:creationId xmlns:a16="http://schemas.microsoft.com/office/drawing/2014/main" id="{667E04C5-4540-AB72-467C-62B3042AFABE}"/>
              </a:ext>
            </a:extLst>
          </p:cNvPr>
          <p:cNvSpPr/>
          <p:nvPr/>
        </p:nvSpPr>
        <p:spPr>
          <a:xfrm>
            <a:off x="9844378" y="2977144"/>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0" name="TextBox 29">
            <a:extLst>
              <a:ext uri="{FF2B5EF4-FFF2-40B4-BE49-F238E27FC236}">
                <a16:creationId xmlns:a16="http://schemas.microsoft.com/office/drawing/2014/main" id="{45F90E19-63CB-E591-F6FF-5763DF91FEC1}"/>
              </a:ext>
            </a:extLst>
          </p:cNvPr>
          <p:cNvSpPr txBox="1"/>
          <p:nvPr/>
        </p:nvSpPr>
        <p:spPr>
          <a:xfrm>
            <a:off x="5719126" y="2472278"/>
            <a:ext cx="548640" cy="369332"/>
          </a:xfrm>
          <a:prstGeom prst="rect">
            <a:avLst/>
          </a:prstGeom>
          <a:noFill/>
        </p:spPr>
        <p:txBody>
          <a:bodyPr wrap="square">
            <a:spAutoFit/>
          </a:bodyPr>
          <a:lstStyle/>
          <a:p>
            <a:r>
              <a:rPr lang="de-DE" dirty="0"/>
              <a:t>OR</a:t>
            </a:r>
            <a:endParaRPr lang="en-DE" dirty="0"/>
          </a:p>
        </p:txBody>
      </p:sp>
    </p:spTree>
    <p:extLst>
      <p:ext uri="{BB962C8B-B14F-4D97-AF65-F5344CB8AC3E}">
        <p14:creationId xmlns:p14="http://schemas.microsoft.com/office/powerpoint/2010/main" val="28149808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F04CB-4A78-3D50-D4FF-AE64AC72DE6B}"/>
              </a:ext>
            </a:extLst>
          </p:cNvPr>
          <p:cNvSpPr>
            <a:spLocks noGrp="1"/>
          </p:cNvSpPr>
          <p:nvPr>
            <p:ph type="title"/>
          </p:nvPr>
        </p:nvSpPr>
        <p:spPr/>
        <p:txBody>
          <a:bodyPr/>
          <a:lstStyle/>
          <a:p>
            <a:r>
              <a:rPr lang="de-DE" dirty="0"/>
              <a:t>3. </a:t>
            </a:r>
            <a:r>
              <a:rPr lang="de-DE" dirty="0" err="1"/>
              <a:t>Organization</a:t>
            </a:r>
            <a:endParaRPr lang="en-DE" dirty="0"/>
          </a:p>
        </p:txBody>
      </p:sp>
      <p:sp>
        <p:nvSpPr>
          <p:cNvPr id="4" name="Footer Placeholder 3">
            <a:extLst>
              <a:ext uri="{FF2B5EF4-FFF2-40B4-BE49-F238E27FC236}">
                <a16:creationId xmlns:a16="http://schemas.microsoft.com/office/drawing/2014/main" id="{8F3877F3-42DF-6421-6689-4F2DE5FEDA51}"/>
              </a:ext>
            </a:extLst>
          </p:cNvPr>
          <p:cNvSpPr>
            <a:spLocks noGrp="1"/>
          </p:cNvSpPr>
          <p:nvPr>
            <p:ph type="ftr" sz="quarter" idx="11"/>
          </p:nvPr>
        </p:nvSpPr>
        <p:spPr/>
        <p:txBody>
          <a:bodyPr/>
          <a:lstStyle/>
          <a:p>
            <a:r>
              <a:rPr lang="en-US"/>
              <a:t>August 2022, v. 1.0, CC BY-SA 4.0</a:t>
            </a:r>
          </a:p>
        </p:txBody>
      </p:sp>
      <p:sp>
        <p:nvSpPr>
          <p:cNvPr id="3" name="Rectangle 2">
            <a:extLst>
              <a:ext uri="{FF2B5EF4-FFF2-40B4-BE49-F238E27FC236}">
                <a16:creationId xmlns:a16="http://schemas.microsoft.com/office/drawing/2014/main" id="{B98CEEF8-F7BC-66BA-4B6A-24AA0CB377A8}"/>
              </a:ext>
            </a:extLst>
          </p:cNvPr>
          <p:cNvSpPr/>
          <p:nvPr/>
        </p:nvSpPr>
        <p:spPr>
          <a:xfrm>
            <a:off x="3013165"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Model</a:t>
            </a:r>
          </a:p>
        </p:txBody>
      </p:sp>
      <p:sp>
        <p:nvSpPr>
          <p:cNvPr id="8" name="Rectangle 7">
            <a:extLst>
              <a:ext uri="{FF2B5EF4-FFF2-40B4-BE49-F238E27FC236}">
                <a16:creationId xmlns:a16="http://schemas.microsoft.com/office/drawing/2014/main" id="{937A9F18-1477-97C2-57D6-BA60EBFD1CAB}"/>
              </a:ext>
            </a:extLst>
          </p:cNvPr>
          <p:cNvSpPr/>
          <p:nvPr/>
        </p:nvSpPr>
        <p:spPr>
          <a:xfrm>
            <a:off x="5222964"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Parameter Estimation</a:t>
            </a:r>
          </a:p>
        </p:txBody>
      </p:sp>
      <p:sp>
        <p:nvSpPr>
          <p:cNvPr id="9" name="Rectangle 8">
            <a:extLst>
              <a:ext uri="{FF2B5EF4-FFF2-40B4-BE49-F238E27FC236}">
                <a16:creationId xmlns:a16="http://schemas.microsoft.com/office/drawing/2014/main" id="{422B6298-C7C2-DF56-5169-9D2CBA5A5B9A}"/>
              </a:ext>
            </a:extLst>
          </p:cNvPr>
          <p:cNvSpPr/>
          <p:nvPr/>
        </p:nvSpPr>
        <p:spPr>
          <a:xfrm>
            <a:off x="7430587"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Analysis</a:t>
            </a:r>
          </a:p>
          <a:p>
            <a:pPr algn="ctr"/>
            <a:r>
              <a:rPr lang="en-GB" dirty="0"/>
              <a:t>a</a:t>
            </a:r>
            <a:r>
              <a:rPr lang="en-DE" dirty="0"/>
              <a:t>nd Plots of Results </a:t>
            </a:r>
          </a:p>
        </p:txBody>
      </p:sp>
      <p:sp>
        <p:nvSpPr>
          <p:cNvPr id="5" name="Rectangle 4">
            <a:extLst>
              <a:ext uri="{FF2B5EF4-FFF2-40B4-BE49-F238E27FC236}">
                <a16:creationId xmlns:a16="http://schemas.microsoft.com/office/drawing/2014/main" id="{EFC8B8C3-CBD2-B288-AEAF-8B69763B52FF}"/>
              </a:ext>
            </a:extLst>
          </p:cNvPr>
          <p:cNvSpPr/>
          <p:nvPr/>
        </p:nvSpPr>
        <p:spPr>
          <a:xfrm>
            <a:off x="3021874" y="1318438"/>
            <a:ext cx="5810793" cy="568234"/>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a:t>
            </a:r>
          </a:p>
        </p:txBody>
      </p:sp>
      <p:sp>
        <p:nvSpPr>
          <p:cNvPr id="6" name="Rectangle 5">
            <a:extLst>
              <a:ext uri="{FF2B5EF4-FFF2-40B4-BE49-F238E27FC236}">
                <a16:creationId xmlns:a16="http://schemas.microsoft.com/office/drawing/2014/main" id="{DCFD0278-AACF-4BDB-7A64-B1508F32488B}"/>
              </a:ext>
            </a:extLst>
          </p:cNvPr>
          <p:cNvSpPr/>
          <p:nvPr/>
        </p:nvSpPr>
        <p:spPr>
          <a:xfrm>
            <a:off x="1703613" y="3704959"/>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Estimation</a:t>
            </a:r>
          </a:p>
          <a:p>
            <a:pPr algn="ctr"/>
            <a:r>
              <a:rPr lang="en-DE" dirty="0"/>
              <a:t>Parameters</a:t>
            </a:r>
          </a:p>
          <a:p>
            <a:pPr algn="ctr"/>
            <a:r>
              <a:rPr lang="en-DE" dirty="0"/>
              <a:t>(input)</a:t>
            </a:r>
          </a:p>
        </p:txBody>
      </p:sp>
      <p:sp>
        <p:nvSpPr>
          <p:cNvPr id="7" name="Rectangle 6">
            <a:extLst>
              <a:ext uri="{FF2B5EF4-FFF2-40B4-BE49-F238E27FC236}">
                <a16:creationId xmlns:a16="http://schemas.microsoft.com/office/drawing/2014/main" id="{606A9430-15A7-D9E0-7690-2F4BE5B128A3}"/>
              </a:ext>
            </a:extLst>
          </p:cNvPr>
          <p:cNvSpPr/>
          <p:nvPr/>
        </p:nvSpPr>
        <p:spPr>
          <a:xfrm>
            <a:off x="475979" y="2386960"/>
            <a:ext cx="1393371" cy="1083667"/>
          </a:xfrm>
          <a:prstGeom prst="rect">
            <a:avLst/>
          </a:prstGeom>
          <a:solidFill>
            <a:schemeClr val="accent4">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Data</a:t>
            </a:r>
          </a:p>
        </p:txBody>
      </p:sp>
      <p:sp>
        <p:nvSpPr>
          <p:cNvPr id="10" name="Rectangle 9">
            <a:extLst>
              <a:ext uri="{FF2B5EF4-FFF2-40B4-BE49-F238E27FC236}">
                <a16:creationId xmlns:a16="http://schemas.microsoft.com/office/drawing/2014/main" id="{7065A71D-E26C-AD37-166F-D5F7705425E0}"/>
              </a:ext>
            </a:extLst>
          </p:cNvPr>
          <p:cNvSpPr/>
          <p:nvPr/>
        </p:nvSpPr>
        <p:spPr>
          <a:xfrm>
            <a:off x="3351164" y="3696331"/>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Estimated Model</a:t>
            </a:r>
          </a:p>
          <a:p>
            <a:pPr algn="ctr"/>
            <a:r>
              <a:rPr lang="en-DE" dirty="0"/>
              <a:t>Parameters</a:t>
            </a:r>
            <a:br>
              <a:rPr lang="en-DE" dirty="0"/>
            </a:br>
            <a:r>
              <a:rPr lang="en-DE" dirty="0"/>
              <a:t>(output)</a:t>
            </a:r>
          </a:p>
        </p:txBody>
      </p:sp>
      <p:sp>
        <p:nvSpPr>
          <p:cNvPr id="11" name="Rectangle 10">
            <a:extLst>
              <a:ext uri="{FF2B5EF4-FFF2-40B4-BE49-F238E27FC236}">
                <a16:creationId xmlns:a16="http://schemas.microsoft.com/office/drawing/2014/main" id="{8B670722-DE85-5275-1628-602C7127F7C1}"/>
              </a:ext>
            </a:extLst>
          </p:cNvPr>
          <p:cNvSpPr/>
          <p:nvPr/>
        </p:nvSpPr>
        <p:spPr>
          <a:xfrm>
            <a:off x="4998715" y="3704959"/>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Simulated Data</a:t>
            </a:r>
          </a:p>
        </p:txBody>
      </p:sp>
      <p:sp>
        <p:nvSpPr>
          <p:cNvPr id="12" name="Rectangle 11">
            <a:extLst>
              <a:ext uri="{FF2B5EF4-FFF2-40B4-BE49-F238E27FC236}">
                <a16:creationId xmlns:a16="http://schemas.microsoft.com/office/drawing/2014/main" id="{212EFC09-787A-F4BF-E853-A359EAA9F722}"/>
              </a:ext>
            </a:extLst>
          </p:cNvPr>
          <p:cNvSpPr/>
          <p:nvPr/>
        </p:nvSpPr>
        <p:spPr>
          <a:xfrm>
            <a:off x="6646266" y="3729267"/>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Meta Data from estimation</a:t>
            </a:r>
          </a:p>
          <a:p>
            <a:pPr algn="ctr"/>
            <a:r>
              <a:rPr lang="en-DE" dirty="0"/>
              <a:t>(input, output)</a:t>
            </a:r>
          </a:p>
        </p:txBody>
      </p:sp>
      <p:sp>
        <p:nvSpPr>
          <p:cNvPr id="13" name="Rectangle 12">
            <a:extLst>
              <a:ext uri="{FF2B5EF4-FFF2-40B4-BE49-F238E27FC236}">
                <a16:creationId xmlns:a16="http://schemas.microsoft.com/office/drawing/2014/main" id="{C83694C1-937E-EDA4-A7D6-32C7A32D4377}"/>
              </a:ext>
            </a:extLst>
          </p:cNvPr>
          <p:cNvSpPr/>
          <p:nvPr/>
        </p:nvSpPr>
        <p:spPr>
          <a:xfrm>
            <a:off x="8293817" y="3729267"/>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Meta Data from Analysis</a:t>
            </a:r>
          </a:p>
          <a:p>
            <a:pPr algn="ctr"/>
            <a:r>
              <a:rPr lang="en-DE" dirty="0"/>
              <a:t>(input, output)</a:t>
            </a:r>
          </a:p>
        </p:txBody>
      </p:sp>
      <p:cxnSp>
        <p:nvCxnSpPr>
          <p:cNvPr id="15" name="Straight Arrow Connector 14">
            <a:extLst>
              <a:ext uri="{FF2B5EF4-FFF2-40B4-BE49-F238E27FC236}">
                <a16:creationId xmlns:a16="http://schemas.microsoft.com/office/drawing/2014/main" id="{4B1D906F-E147-7322-5030-025F052B2F38}"/>
              </a:ext>
            </a:extLst>
          </p:cNvPr>
          <p:cNvCxnSpPr>
            <a:cxnSpLocks/>
            <a:stCxn id="6" idx="0"/>
            <a:endCxn id="8" idx="2"/>
          </p:cNvCxnSpPr>
          <p:nvPr/>
        </p:nvCxnSpPr>
        <p:spPr>
          <a:xfrm flipV="1">
            <a:off x="2400299" y="2928793"/>
            <a:ext cx="3519351"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B854BEA-DA88-43BE-25C2-CCD1A3B94A30}"/>
              </a:ext>
            </a:extLst>
          </p:cNvPr>
          <p:cNvCxnSpPr>
            <a:cxnSpLocks/>
            <a:stCxn id="8" idx="2"/>
            <a:endCxn id="10" idx="0"/>
          </p:cNvCxnSpPr>
          <p:nvPr/>
        </p:nvCxnSpPr>
        <p:spPr>
          <a:xfrm flipH="1">
            <a:off x="4047850" y="2928793"/>
            <a:ext cx="1871800" cy="76753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03E6A6F-6EEE-86D3-F838-A7EE02CBBC0A}"/>
              </a:ext>
            </a:extLst>
          </p:cNvPr>
          <p:cNvCxnSpPr>
            <a:cxnSpLocks/>
            <a:stCxn id="10" idx="3"/>
            <a:endCxn id="11" idx="1"/>
          </p:cNvCxnSpPr>
          <p:nvPr/>
        </p:nvCxnSpPr>
        <p:spPr>
          <a:xfrm>
            <a:off x="4744535" y="4488811"/>
            <a:ext cx="254180" cy="862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279D7AB-D01A-0469-6498-8A0D3FE3E7E1}"/>
              </a:ext>
            </a:extLst>
          </p:cNvPr>
          <p:cNvCxnSpPr>
            <a:cxnSpLocks/>
            <a:stCxn id="10" idx="0"/>
            <a:endCxn id="9" idx="2"/>
          </p:cNvCxnSpPr>
          <p:nvPr/>
        </p:nvCxnSpPr>
        <p:spPr>
          <a:xfrm flipV="1">
            <a:off x="4047850" y="2928793"/>
            <a:ext cx="4079423" cy="76753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36C6D8DD-65D1-22F0-FBD7-8B1A2E6F1F06}"/>
              </a:ext>
            </a:extLst>
          </p:cNvPr>
          <p:cNvCxnSpPr>
            <a:cxnSpLocks/>
            <a:stCxn id="11" idx="0"/>
            <a:endCxn id="9" idx="2"/>
          </p:cNvCxnSpPr>
          <p:nvPr/>
        </p:nvCxnSpPr>
        <p:spPr>
          <a:xfrm flipV="1">
            <a:off x="5695401" y="2928793"/>
            <a:ext cx="2431872"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B7B98EA-F1AD-9C74-E386-099C5ABE9C37}"/>
              </a:ext>
            </a:extLst>
          </p:cNvPr>
          <p:cNvCxnSpPr>
            <a:cxnSpLocks/>
            <a:stCxn id="8" idx="2"/>
            <a:endCxn id="12" idx="0"/>
          </p:cNvCxnSpPr>
          <p:nvPr/>
        </p:nvCxnSpPr>
        <p:spPr>
          <a:xfrm>
            <a:off x="5919650" y="2928793"/>
            <a:ext cx="1423302" cy="80047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F7B3B76-537B-8CFE-68D9-5B9B1AE40BE5}"/>
              </a:ext>
            </a:extLst>
          </p:cNvPr>
          <p:cNvCxnSpPr>
            <a:cxnSpLocks/>
            <a:stCxn id="13" idx="0"/>
            <a:endCxn id="9" idx="2"/>
          </p:cNvCxnSpPr>
          <p:nvPr/>
        </p:nvCxnSpPr>
        <p:spPr>
          <a:xfrm flipH="1" flipV="1">
            <a:off x="8127273" y="2928793"/>
            <a:ext cx="863230" cy="80047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42DF032-F31C-02DE-6BB6-C30BAC9AE5C4}"/>
              </a:ext>
            </a:extLst>
          </p:cNvPr>
          <p:cNvCxnSpPr>
            <a:cxnSpLocks/>
            <a:stCxn id="3" idx="3"/>
            <a:endCxn id="8" idx="1"/>
          </p:cNvCxnSpPr>
          <p:nvPr/>
        </p:nvCxnSpPr>
        <p:spPr>
          <a:xfrm>
            <a:off x="4406536" y="2463023"/>
            <a:ext cx="816428" cy="0"/>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C120A9F7-A4A8-FC4B-28A1-C4F9481FCA18}"/>
              </a:ext>
            </a:extLst>
          </p:cNvPr>
          <p:cNvCxnSpPr>
            <a:cxnSpLocks/>
            <a:stCxn id="3" idx="2"/>
            <a:endCxn id="11" idx="0"/>
          </p:cNvCxnSpPr>
          <p:nvPr/>
        </p:nvCxnSpPr>
        <p:spPr>
          <a:xfrm>
            <a:off x="3709851" y="2928793"/>
            <a:ext cx="1985550"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1139558-35BB-6DDB-B1C9-B175E8EC6785}"/>
              </a:ext>
            </a:extLst>
          </p:cNvPr>
          <p:cNvCxnSpPr>
            <a:cxnSpLocks/>
            <a:stCxn id="7" idx="3"/>
            <a:endCxn id="8" idx="1"/>
          </p:cNvCxnSpPr>
          <p:nvPr/>
        </p:nvCxnSpPr>
        <p:spPr>
          <a:xfrm flipV="1">
            <a:off x="1869350" y="2463023"/>
            <a:ext cx="3353614" cy="465771"/>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AB97389-0D04-04E4-1F18-C6EB3B5A641A}"/>
              </a:ext>
            </a:extLst>
          </p:cNvPr>
          <p:cNvCxnSpPr>
            <a:cxnSpLocks/>
            <a:stCxn id="7" idx="3"/>
          </p:cNvCxnSpPr>
          <p:nvPr/>
        </p:nvCxnSpPr>
        <p:spPr>
          <a:xfrm flipV="1">
            <a:off x="1869350" y="2738390"/>
            <a:ext cx="5561237" cy="190404"/>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859DAF11-1F21-1316-FF98-811B5DE441C0}"/>
              </a:ext>
            </a:extLst>
          </p:cNvPr>
          <p:cNvSpPr txBox="1"/>
          <p:nvPr/>
        </p:nvSpPr>
        <p:spPr>
          <a:xfrm>
            <a:off x="475979" y="5465957"/>
            <a:ext cx="9978397" cy="830997"/>
          </a:xfrm>
          <a:prstGeom prst="rect">
            <a:avLst/>
          </a:prstGeom>
          <a:noFill/>
        </p:spPr>
        <p:txBody>
          <a:bodyPr wrap="square">
            <a:spAutoFit/>
          </a:bodyPr>
          <a:lstStyle/>
          <a:p>
            <a:r>
              <a:rPr lang="de-DE" sz="2400" dirty="0" err="1"/>
              <a:t>Each</a:t>
            </a:r>
            <a:r>
              <a:rPr lang="de-DE" sz="2400" dirty="0"/>
              <a:t> </a:t>
            </a:r>
            <a:r>
              <a:rPr lang="de-DE" sz="2400" dirty="0" err="1"/>
              <a:t>run</a:t>
            </a:r>
            <a:r>
              <a:rPr lang="de-DE" sz="2400" dirty="0"/>
              <a:t> </a:t>
            </a:r>
            <a:r>
              <a:rPr lang="de-DE" sz="2400" dirty="0" err="1"/>
              <a:t>has</a:t>
            </a:r>
            <a:r>
              <a:rPr lang="de-DE" sz="2400" dirty="0"/>
              <a:t> a </a:t>
            </a:r>
            <a:r>
              <a:rPr lang="de-DE" sz="2400" dirty="0" err="1"/>
              <a:t>bunch</a:t>
            </a:r>
            <a:r>
              <a:rPr lang="de-DE" sz="2400" dirty="0"/>
              <a:t> </a:t>
            </a:r>
            <a:r>
              <a:rPr lang="de-DE" sz="2400" dirty="0" err="1"/>
              <a:t>of</a:t>
            </a:r>
            <a:r>
              <a:rPr lang="de-DE" sz="2400" dirty="0"/>
              <a:t> </a:t>
            </a:r>
            <a:r>
              <a:rPr lang="de-DE" sz="2400" dirty="0" err="1"/>
              <a:t>associated</a:t>
            </a:r>
            <a:r>
              <a:rPr lang="de-DE" sz="2400" dirty="0"/>
              <a:t> </a:t>
            </a:r>
            <a:r>
              <a:rPr lang="de-DE" sz="2400" dirty="0" err="1"/>
              <a:t>data</a:t>
            </a:r>
            <a:r>
              <a:rPr lang="de-DE" sz="2400" dirty="0"/>
              <a:t> </a:t>
            </a:r>
            <a:r>
              <a:rPr lang="de-DE" sz="2400" dirty="0" err="1"/>
              <a:t>resulting</a:t>
            </a:r>
            <a:r>
              <a:rPr lang="de-DE" sz="2400" dirty="0"/>
              <a:t> </a:t>
            </a:r>
            <a:r>
              <a:rPr lang="de-DE" sz="2400" dirty="0" err="1"/>
              <a:t>folders</a:t>
            </a:r>
            <a:r>
              <a:rPr lang="de-DE" sz="2400" dirty="0"/>
              <a:t> and </a:t>
            </a:r>
            <a:r>
              <a:rPr lang="de-DE" sz="2400" dirty="0" err="1"/>
              <a:t>folders</a:t>
            </a:r>
            <a:r>
              <a:rPr lang="de-DE" sz="2400" dirty="0"/>
              <a:t> </a:t>
            </a:r>
            <a:r>
              <a:rPr lang="de-DE" sz="2400" dirty="0" err="1"/>
              <a:t>of</a:t>
            </a:r>
            <a:r>
              <a:rPr lang="de-DE" sz="2400" dirty="0"/>
              <a:t> </a:t>
            </a:r>
            <a:r>
              <a:rPr lang="de-DE" sz="2400" dirty="0" err="1"/>
              <a:t>data</a:t>
            </a:r>
            <a:r>
              <a:rPr lang="de-DE" sz="2400" dirty="0"/>
              <a:t> </a:t>
            </a:r>
            <a:r>
              <a:rPr lang="de-DE" sz="2400" dirty="0" err="1"/>
              <a:t>where</a:t>
            </a:r>
            <a:r>
              <a:rPr lang="de-DE" sz="2400" dirty="0"/>
              <a:t> </a:t>
            </a:r>
            <a:r>
              <a:rPr lang="de-DE" sz="2400" dirty="0" err="1"/>
              <a:t>no</a:t>
            </a:r>
            <a:r>
              <a:rPr lang="de-DE" sz="2400" dirty="0"/>
              <a:t> </a:t>
            </a:r>
            <a:r>
              <a:rPr lang="de-DE" sz="2400" dirty="0" err="1"/>
              <a:t>one</a:t>
            </a:r>
            <a:r>
              <a:rPr lang="de-DE" sz="2400" dirty="0"/>
              <a:t> </a:t>
            </a:r>
            <a:r>
              <a:rPr lang="de-DE" sz="2400" dirty="0" err="1"/>
              <a:t>knows</a:t>
            </a:r>
            <a:r>
              <a:rPr lang="de-DE" sz="2400" dirty="0"/>
              <a:t> </a:t>
            </a:r>
            <a:r>
              <a:rPr lang="de-DE" sz="2400" dirty="0" err="1"/>
              <a:t>which</a:t>
            </a:r>
            <a:r>
              <a:rPr lang="de-DE" sz="2400" dirty="0"/>
              <a:t> </a:t>
            </a:r>
            <a:r>
              <a:rPr lang="de-DE" sz="2400" dirty="0" err="1"/>
              <a:t>version</a:t>
            </a:r>
            <a:r>
              <a:rPr lang="de-DE" sz="2400" dirty="0"/>
              <a:t> </a:t>
            </a:r>
            <a:r>
              <a:rPr lang="de-DE" sz="2400" dirty="0" err="1"/>
              <a:t>of</a:t>
            </a:r>
            <a:r>
              <a:rPr lang="de-DE" sz="2400" dirty="0"/>
              <a:t> </a:t>
            </a:r>
            <a:r>
              <a:rPr lang="de-DE" sz="2400" dirty="0" err="1"/>
              <a:t>the</a:t>
            </a:r>
            <a:r>
              <a:rPr lang="de-DE" sz="2400" dirty="0"/>
              <a:t> code </a:t>
            </a:r>
            <a:r>
              <a:rPr lang="de-DE" sz="2400" dirty="0" err="1"/>
              <a:t>generated</a:t>
            </a:r>
            <a:r>
              <a:rPr lang="de-DE" sz="2400" dirty="0"/>
              <a:t> </a:t>
            </a:r>
            <a:r>
              <a:rPr lang="de-DE" sz="2400" dirty="0" err="1"/>
              <a:t>it</a:t>
            </a:r>
            <a:r>
              <a:rPr lang="de-DE" sz="2400" dirty="0"/>
              <a:t> </a:t>
            </a:r>
            <a:r>
              <a:rPr lang="de-DE" sz="2400" dirty="0" err="1"/>
              <a:t>or</a:t>
            </a:r>
            <a:r>
              <a:rPr lang="de-DE" sz="2400" dirty="0"/>
              <a:t> </a:t>
            </a:r>
            <a:r>
              <a:rPr lang="de-DE" sz="2400" dirty="0" err="1"/>
              <a:t>is</a:t>
            </a:r>
            <a:r>
              <a:rPr lang="de-DE" sz="2400" dirty="0"/>
              <a:t> </a:t>
            </a:r>
            <a:r>
              <a:rPr lang="de-DE" sz="2400" dirty="0" err="1"/>
              <a:t>using</a:t>
            </a:r>
            <a:r>
              <a:rPr lang="de-DE" sz="2400" dirty="0"/>
              <a:t> </a:t>
            </a:r>
            <a:r>
              <a:rPr lang="de-DE" sz="2400" dirty="0" err="1"/>
              <a:t>it!</a:t>
            </a:r>
            <a:endParaRPr lang="de-DE" sz="2400" dirty="0"/>
          </a:p>
        </p:txBody>
      </p:sp>
      <p:pic>
        <p:nvPicPr>
          <p:cNvPr id="66" name="Picture 65" descr="A picture containing text, fire, dark&#10;&#10;Description automatically generated">
            <a:extLst>
              <a:ext uri="{FF2B5EF4-FFF2-40B4-BE49-F238E27FC236}">
                <a16:creationId xmlns:a16="http://schemas.microsoft.com/office/drawing/2014/main" id="{AE22E564-0A27-F2D2-2584-6DC867F6EB75}"/>
              </a:ext>
            </a:extLst>
          </p:cNvPr>
          <p:cNvPicPr>
            <a:picLocks noChangeAspect="1"/>
          </p:cNvPicPr>
          <p:nvPr/>
        </p:nvPicPr>
        <p:blipFill>
          <a:blip r:embed="rId2"/>
          <a:stretch>
            <a:fillRect/>
          </a:stretch>
        </p:blipFill>
        <p:spPr>
          <a:xfrm>
            <a:off x="9227791" y="111739"/>
            <a:ext cx="2854877" cy="2854877"/>
          </a:xfrm>
          <a:prstGeom prst="rect">
            <a:avLst/>
          </a:prstGeom>
        </p:spPr>
      </p:pic>
    </p:spTree>
    <p:extLst>
      <p:ext uri="{BB962C8B-B14F-4D97-AF65-F5344CB8AC3E}">
        <p14:creationId xmlns:p14="http://schemas.microsoft.com/office/powerpoint/2010/main" val="4187577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a:t>3. </a:t>
            </a:r>
            <a:r>
              <a:rPr lang="de-DE" dirty="0" err="1"/>
              <a:t>Organization</a:t>
            </a:r>
            <a:endParaRPr lang="en-DE" dirty="0"/>
          </a:p>
        </p:txBody>
      </p:sp>
      <p:sp>
        <p:nvSpPr>
          <p:cNvPr id="3" name="Content Placeholder 2">
            <a:extLst>
              <a:ext uri="{FF2B5EF4-FFF2-40B4-BE49-F238E27FC236}">
                <a16:creationId xmlns:a16="http://schemas.microsoft.com/office/drawing/2014/main" id="{FC7C40B7-E95C-D334-1DC6-14C686C129F3}"/>
              </a:ext>
            </a:extLst>
          </p:cNvPr>
          <p:cNvSpPr>
            <a:spLocks noGrp="1"/>
          </p:cNvSpPr>
          <p:nvPr>
            <p:ph idx="1"/>
          </p:nvPr>
        </p:nvSpPr>
        <p:spPr>
          <a:xfrm>
            <a:off x="222067" y="1339780"/>
            <a:ext cx="7154093" cy="5153094"/>
          </a:xfrm>
        </p:spPr>
        <p:txBody>
          <a:bodyPr>
            <a:normAutofit fontScale="92500" lnSpcReduction="20000"/>
          </a:bodyPr>
          <a:lstStyle/>
          <a:p>
            <a:pPr marL="0" indent="0">
              <a:buNone/>
            </a:pPr>
            <a:r>
              <a:rPr lang="en-DE" dirty="0"/>
              <a:t>Suggestion:</a:t>
            </a:r>
          </a:p>
          <a:p>
            <a:r>
              <a:rPr lang="en-DE" dirty="0"/>
              <a:t>Data should always be separated from code</a:t>
            </a:r>
          </a:p>
          <a:p>
            <a:r>
              <a:rPr lang="en-DE" dirty="0"/>
              <a:t>The model or algorithms or things that are applied to your data should be packages (see packaging lecture)</a:t>
            </a:r>
          </a:p>
          <a:p>
            <a:r>
              <a:rPr lang="en-DE" dirty="0"/>
              <a:t>Think of “runs” as Experiments. Each experiment has its own folder. The folder contains:</a:t>
            </a:r>
          </a:p>
          <a:p>
            <a:pPr marL="914400" lvl="1" indent="-457200">
              <a:buFont typeface="+mj-lt"/>
              <a:buAutoNum type="arabicPeriod"/>
            </a:pPr>
            <a:r>
              <a:rPr lang="en-DE" b="1" dirty="0"/>
              <a:t>Minimal code </a:t>
            </a:r>
            <a:r>
              <a:rPr lang="en-DE" dirty="0"/>
              <a:t>that calls the model and saves the result</a:t>
            </a:r>
          </a:p>
          <a:p>
            <a:pPr marL="914400" lvl="1" indent="-457200">
              <a:buFont typeface="+mj-lt"/>
              <a:buAutoNum type="arabicPeriod"/>
            </a:pPr>
            <a:r>
              <a:rPr lang="en-DE" dirty="0"/>
              <a:t>All </a:t>
            </a:r>
            <a:r>
              <a:rPr lang="en-DE" b="1" dirty="0"/>
              <a:t>inputs</a:t>
            </a:r>
            <a:r>
              <a:rPr lang="en-DE" dirty="0"/>
              <a:t> necessary to produce the result saved separately</a:t>
            </a:r>
          </a:p>
          <a:p>
            <a:pPr marL="914400" lvl="1" indent="-457200">
              <a:buFont typeface="+mj-lt"/>
              <a:buAutoNum type="arabicPeriod"/>
            </a:pPr>
            <a:r>
              <a:rPr lang="en-GB" b="1" dirty="0"/>
              <a:t>Meta </a:t>
            </a:r>
            <a:r>
              <a:rPr lang="en-DE" b="1" dirty="0"/>
              <a:t>information </a:t>
            </a:r>
            <a:r>
              <a:rPr lang="en-DE" dirty="0"/>
              <a:t>about which version of your code was used (and maybe a note about what you were trying to achieve, if you want to be extra nice to future you)</a:t>
            </a:r>
          </a:p>
          <a:p>
            <a:pPr marL="914400" lvl="1" indent="-457200">
              <a:buFont typeface="+mj-lt"/>
              <a:buAutoNum type="arabicPeriod"/>
            </a:pPr>
            <a:r>
              <a:rPr lang="en-DE" dirty="0"/>
              <a:t>The </a:t>
            </a:r>
            <a:r>
              <a:rPr lang="en-DE" b="1" dirty="0"/>
              <a:t>result</a:t>
            </a:r>
          </a:p>
          <a:p>
            <a:pPr marL="914400" lvl="1" indent="-457200">
              <a:buFont typeface="+mj-lt"/>
              <a:buAutoNum type="arabicPeriod"/>
            </a:pPr>
            <a:r>
              <a:rPr lang="en-DE" dirty="0"/>
              <a:t> Maybe the visualization of the result</a:t>
            </a:r>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parameter estimation</a:t>
            </a: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22_08_30_estimation</a:t>
            </a: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22_09_01_estimation</a:t>
            </a: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210973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parameter estimation</a:t>
            </a: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22_08_30_estimation</a:t>
            </a: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22_09_01_estimation</a:t>
            </a: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22240" y="2003409"/>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solidFill>
                  <a:schemeClr val="bg2">
                    <a:lumMod val="90000"/>
                  </a:schemeClr>
                </a:solidFill>
              </a:rPr>
              <a:t> Reproducibility</a:t>
            </a:r>
          </a:p>
          <a:p>
            <a:pPr marL="342900" indent="-342900">
              <a:lnSpc>
                <a:spcPct val="150000"/>
              </a:lnSpc>
              <a:buFont typeface="+mj-lt"/>
              <a:buAutoNum type="arabicPeriod"/>
            </a:pPr>
            <a:r>
              <a:rPr lang="en-DE" sz="4000" dirty="0">
                <a:solidFill>
                  <a:schemeClr val="bg2">
                    <a:lumMod val="90000"/>
                  </a:schemeClr>
                </a:solidFill>
              </a:rPr>
              <a:t> Organization</a:t>
            </a:r>
          </a:p>
        </p:txBody>
      </p:sp>
      <p:cxnSp>
        <p:nvCxnSpPr>
          <p:cNvPr id="24" name="Straight Arrow Connector 23">
            <a:extLst>
              <a:ext uri="{FF2B5EF4-FFF2-40B4-BE49-F238E27FC236}">
                <a16:creationId xmlns:a16="http://schemas.microsoft.com/office/drawing/2014/main" id="{0DB882CE-362C-D89A-846B-13B00601EFB2}"/>
              </a:ext>
            </a:extLst>
          </p:cNvPr>
          <p:cNvCxnSpPr/>
          <p:nvPr/>
        </p:nvCxnSpPr>
        <p:spPr>
          <a:xfrm>
            <a:off x="3840480" y="2633278"/>
            <a:ext cx="4663440" cy="1000099"/>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893097D-E3BB-3986-B8E1-66D027562705}"/>
              </a:ext>
            </a:extLst>
          </p:cNvPr>
          <p:cNvCxnSpPr>
            <a:cxnSpLocks/>
          </p:cNvCxnSpPr>
          <p:nvPr/>
        </p:nvCxnSpPr>
        <p:spPr>
          <a:xfrm>
            <a:off x="3840480" y="2702162"/>
            <a:ext cx="4962698" cy="2654088"/>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FBD97AC-C025-6812-3219-F69C1DA9ADE6}"/>
              </a:ext>
            </a:extLst>
          </p:cNvPr>
          <p:cNvCxnSpPr>
            <a:cxnSpLocks/>
          </p:cNvCxnSpPr>
          <p:nvPr/>
        </p:nvCxnSpPr>
        <p:spPr>
          <a:xfrm flipV="1">
            <a:off x="3877462" y="1912317"/>
            <a:ext cx="3911563" cy="64466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D3DFD86-29F9-7001-FFDE-9269304E28CC}"/>
              </a:ext>
            </a:extLst>
          </p:cNvPr>
          <p:cNvCxnSpPr>
            <a:cxnSpLocks/>
          </p:cNvCxnSpPr>
          <p:nvPr/>
        </p:nvCxnSpPr>
        <p:spPr>
          <a:xfrm>
            <a:off x="3840480" y="2806262"/>
            <a:ext cx="4962698" cy="2979362"/>
          </a:xfrm>
          <a:prstGeom prst="straightConnector1">
            <a:avLst/>
          </a:prstGeom>
          <a:ln w="444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CE0A12B6-06CF-591D-FB82-1817F59E2218}"/>
              </a:ext>
            </a:extLst>
          </p:cNvPr>
          <p:cNvSpPr txBox="1"/>
          <p:nvPr/>
        </p:nvSpPr>
        <p:spPr>
          <a:xfrm rot="20943392">
            <a:off x="4832777" y="1865638"/>
            <a:ext cx="1481959" cy="369332"/>
          </a:xfrm>
          <a:prstGeom prst="rect">
            <a:avLst/>
          </a:prstGeom>
          <a:noFill/>
        </p:spPr>
        <p:txBody>
          <a:bodyPr wrap="square" rtlCol="0">
            <a:spAutoFit/>
          </a:bodyPr>
          <a:lstStyle/>
          <a:p>
            <a:r>
              <a:rPr lang="en-GB" b="1" dirty="0"/>
              <a:t>B</a:t>
            </a:r>
            <a:r>
              <a:rPr lang="en-DE" b="1" dirty="0"/>
              <a:t>ase dataset</a:t>
            </a:r>
          </a:p>
        </p:txBody>
      </p:sp>
      <p:sp>
        <p:nvSpPr>
          <p:cNvPr id="47" name="TextBox 46">
            <a:extLst>
              <a:ext uri="{FF2B5EF4-FFF2-40B4-BE49-F238E27FC236}">
                <a16:creationId xmlns:a16="http://schemas.microsoft.com/office/drawing/2014/main" id="{1FCEA293-EC64-C296-EA87-656E774E821D}"/>
              </a:ext>
            </a:extLst>
          </p:cNvPr>
          <p:cNvSpPr txBox="1"/>
          <p:nvPr/>
        </p:nvSpPr>
        <p:spPr>
          <a:xfrm rot="652748">
            <a:off x="4578242" y="2836002"/>
            <a:ext cx="3676423" cy="369332"/>
          </a:xfrm>
          <a:prstGeom prst="rect">
            <a:avLst/>
          </a:prstGeom>
          <a:noFill/>
        </p:spPr>
        <p:txBody>
          <a:bodyPr wrap="square" rtlCol="0">
            <a:spAutoFit/>
          </a:bodyPr>
          <a:lstStyle/>
          <a:p>
            <a:r>
              <a:rPr lang="de-DE" b="1" dirty="0"/>
              <a:t>Informative File/</a:t>
            </a:r>
            <a:r>
              <a:rPr lang="de-DE" b="1" dirty="0" err="1"/>
              <a:t>folder</a:t>
            </a:r>
            <a:r>
              <a:rPr lang="de-DE" b="1" dirty="0"/>
              <a:t> </a:t>
            </a:r>
            <a:r>
              <a:rPr lang="de-DE" b="1" dirty="0" err="1"/>
              <a:t>names</a:t>
            </a:r>
            <a:endParaRPr lang="en-DE" b="1" dirty="0"/>
          </a:p>
        </p:txBody>
      </p:sp>
      <p:sp>
        <p:nvSpPr>
          <p:cNvPr id="48" name="TextBox 47">
            <a:extLst>
              <a:ext uri="{FF2B5EF4-FFF2-40B4-BE49-F238E27FC236}">
                <a16:creationId xmlns:a16="http://schemas.microsoft.com/office/drawing/2014/main" id="{2257B10D-0B2A-A7DF-D3E0-C9DC64598CA4}"/>
              </a:ext>
            </a:extLst>
          </p:cNvPr>
          <p:cNvSpPr txBox="1"/>
          <p:nvPr/>
        </p:nvSpPr>
        <p:spPr>
          <a:xfrm rot="1653999">
            <a:off x="4339222" y="3833707"/>
            <a:ext cx="4597088" cy="369332"/>
          </a:xfrm>
          <a:prstGeom prst="rect">
            <a:avLst/>
          </a:prstGeom>
          <a:noFill/>
        </p:spPr>
        <p:txBody>
          <a:bodyPr wrap="square" rtlCol="0">
            <a:spAutoFit/>
          </a:bodyPr>
          <a:lstStyle/>
          <a:p>
            <a:r>
              <a:rPr lang="de-DE" b="1" dirty="0"/>
              <a:t>Info </a:t>
            </a:r>
            <a:r>
              <a:rPr lang="de-DE" b="1" dirty="0" err="1"/>
              <a:t>about</a:t>
            </a:r>
            <a:r>
              <a:rPr lang="de-DE" b="1" dirty="0"/>
              <a:t> </a:t>
            </a:r>
            <a:r>
              <a:rPr lang="de-DE" b="1" dirty="0" err="1"/>
              <a:t>when</a:t>
            </a:r>
            <a:r>
              <a:rPr lang="de-DE" b="1" dirty="0"/>
              <a:t> and </a:t>
            </a:r>
            <a:r>
              <a:rPr lang="de-DE" b="1" dirty="0" err="1"/>
              <a:t>how</a:t>
            </a:r>
            <a:r>
              <a:rPr lang="de-DE" b="1" dirty="0"/>
              <a:t> </a:t>
            </a:r>
            <a:r>
              <a:rPr lang="de-DE" b="1" dirty="0" err="1"/>
              <a:t>data</a:t>
            </a:r>
            <a:r>
              <a:rPr lang="de-DE" b="1" dirty="0"/>
              <a:t> was </a:t>
            </a:r>
            <a:r>
              <a:rPr lang="de-DE" b="1" dirty="0" err="1"/>
              <a:t>changed</a:t>
            </a:r>
            <a:endParaRPr lang="en-DE" b="1" dirty="0"/>
          </a:p>
        </p:txBody>
      </p:sp>
      <p:sp>
        <p:nvSpPr>
          <p:cNvPr id="50" name="TextBox 49">
            <a:extLst>
              <a:ext uri="{FF2B5EF4-FFF2-40B4-BE49-F238E27FC236}">
                <a16:creationId xmlns:a16="http://schemas.microsoft.com/office/drawing/2014/main" id="{2574BD25-7559-57F0-F027-4052995BEA61}"/>
              </a:ext>
            </a:extLst>
          </p:cNvPr>
          <p:cNvSpPr txBox="1"/>
          <p:nvPr/>
        </p:nvSpPr>
        <p:spPr>
          <a:xfrm rot="1872556">
            <a:off x="4467658" y="4472996"/>
            <a:ext cx="4198669" cy="369332"/>
          </a:xfrm>
          <a:prstGeom prst="rect">
            <a:avLst/>
          </a:prstGeom>
          <a:noFill/>
        </p:spPr>
        <p:txBody>
          <a:bodyPr wrap="square" rtlCol="0">
            <a:spAutoFit/>
          </a:bodyPr>
          <a:lstStyle/>
          <a:p>
            <a:r>
              <a:rPr lang="de-DE" b="1" dirty="0" err="1">
                <a:solidFill>
                  <a:srgbClr val="C00000"/>
                </a:solidFill>
              </a:rPr>
              <a:t>Where</a:t>
            </a:r>
            <a:r>
              <a:rPr lang="de-DE" b="1" dirty="0">
                <a:solidFill>
                  <a:srgbClr val="C00000"/>
                </a:solidFill>
              </a:rPr>
              <a:t> </a:t>
            </a:r>
            <a:r>
              <a:rPr lang="de-DE" b="1" dirty="0" err="1">
                <a:solidFill>
                  <a:srgbClr val="C00000"/>
                </a:solidFill>
              </a:rPr>
              <a:t>does</a:t>
            </a:r>
            <a:r>
              <a:rPr lang="de-DE" b="1" dirty="0">
                <a:solidFill>
                  <a:srgbClr val="C00000"/>
                </a:solidFill>
              </a:rPr>
              <a:t> </a:t>
            </a:r>
            <a:r>
              <a:rPr lang="de-DE" b="1" dirty="0" err="1">
                <a:solidFill>
                  <a:srgbClr val="C00000"/>
                </a:solidFill>
              </a:rPr>
              <a:t>this</a:t>
            </a:r>
            <a:r>
              <a:rPr lang="de-DE" b="1" dirty="0">
                <a:solidFill>
                  <a:srgbClr val="C00000"/>
                </a:solidFill>
              </a:rPr>
              <a:t> </a:t>
            </a:r>
            <a:r>
              <a:rPr lang="de-DE" b="1" dirty="0" err="1">
                <a:solidFill>
                  <a:srgbClr val="C00000"/>
                </a:solidFill>
              </a:rPr>
              <a:t>data</a:t>
            </a:r>
            <a:r>
              <a:rPr lang="de-DE" b="1" dirty="0">
                <a:solidFill>
                  <a:srgbClr val="C00000"/>
                </a:solidFill>
              </a:rPr>
              <a:t> </a:t>
            </a:r>
            <a:r>
              <a:rPr lang="de-DE" b="1" dirty="0" err="1">
                <a:solidFill>
                  <a:srgbClr val="C00000"/>
                </a:solidFill>
              </a:rPr>
              <a:t>come</a:t>
            </a:r>
            <a:r>
              <a:rPr lang="de-DE" b="1" dirty="0">
                <a:solidFill>
                  <a:srgbClr val="C00000"/>
                </a:solidFill>
              </a:rPr>
              <a:t> </a:t>
            </a:r>
            <a:r>
              <a:rPr lang="de-DE" b="1" dirty="0" err="1">
                <a:solidFill>
                  <a:srgbClr val="C00000"/>
                </a:solidFill>
              </a:rPr>
              <a:t>from</a:t>
            </a:r>
            <a:r>
              <a:rPr lang="de-DE" b="1" dirty="0">
                <a:solidFill>
                  <a:srgbClr val="C00000"/>
                </a:solidFill>
              </a:rPr>
              <a:t>?</a:t>
            </a:r>
            <a:endParaRPr lang="en-DE" b="1" dirty="0">
              <a:solidFill>
                <a:srgbClr val="C00000"/>
              </a:solidFill>
            </a:endParaRPr>
          </a:p>
        </p:txBody>
      </p:sp>
    </p:spTree>
    <p:extLst>
      <p:ext uri="{BB962C8B-B14F-4D97-AF65-F5344CB8AC3E}">
        <p14:creationId xmlns:p14="http://schemas.microsoft.com/office/powerpoint/2010/main" val="10881276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parameter estimation</a:t>
            </a: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22_08_30_estimation</a:t>
            </a: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22_09_01_estimation</a:t>
            </a: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52718" y="2005907"/>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solidFill>
                  <a:schemeClr val="bg2">
                    <a:lumMod val="90000"/>
                  </a:schemeClr>
                </a:solidFill>
              </a:rPr>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solidFill>
                  <a:schemeClr val="bg2">
                    <a:lumMod val="90000"/>
                  </a:schemeClr>
                </a:solidFill>
              </a:rPr>
              <a:t> Organization</a:t>
            </a:r>
          </a:p>
        </p:txBody>
      </p:sp>
      <p:cxnSp>
        <p:nvCxnSpPr>
          <p:cNvPr id="3" name="Straight Arrow Connector 2">
            <a:extLst>
              <a:ext uri="{FF2B5EF4-FFF2-40B4-BE49-F238E27FC236}">
                <a16:creationId xmlns:a16="http://schemas.microsoft.com/office/drawing/2014/main" id="{66461EBF-7BF7-1DE5-5CA0-1BCD16686E48}"/>
              </a:ext>
            </a:extLst>
          </p:cNvPr>
          <p:cNvCxnSpPr/>
          <p:nvPr/>
        </p:nvCxnSpPr>
        <p:spPr>
          <a:xfrm>
            <a:off x="3840480" y="2633278"/>
            <a:ext cx="4663440" cy="1000099"/>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C29D6C7-CD99-DEF1-FF57-A55C4A1E5D96}"/>
              </a:ext>
            </a:extLst>
          </p:cNvPr>
          <p:cNvCxnSpPr>
            <a:cxnSpLocks/>
          </p:cNvCxnSpPr>
          <p:nvPr/>
        </p:nvCxnSpPr>
        <p:spPr>
          <a:xfrm>
            <a:off x="3840480" y="2702162"/>
            <a:ext cx="4962698" cy="2654088"/>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8F142D8-FD30-CC50-E494-3F25F793B8E3}"/>
              </a:ext>
            </a:extLst>
          </p:cNvPr>
          <p:cNvCxnSpPr>
            <a:cxnSpLocks/>
          </p:cNvCxnSpPr>
          <p:nvPr/>
        </p:nvCxnSpPr>
        <p:spPr>
          <a:xfrm flipV="1">
            <a:off x="3877462" y="1912317"/>
            <a:ext cx="3911563" cy="644660"/>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259FF87-8880-7C14-B736-7BC66DA7A28F}"/>
              </a:ext>
            </a:extLst>
          </p:cNvPr>
          <p:cNvCxnSpPr>
            <a:cxnSpLocks/>
          </p:cNvCxnSpPr>
          <p:nvPr/>
        </p:nvCxnSpPr>
        <p:spPr>
          <a:xfrm>
            <a:off x="3840480" y="2806262"/>
            <a:ext cx="4962698" cy="2963917"/>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98E9E40-D034-0645-D6BF-C812C84602FA}"/>
              </a:ext>
            </a:extLst>
          </p:cNvPr>
          <p:cNvCxnSpPr>
            <a:cxnSpLocks/>
          </p:cNvCxnSpPr>
          <p:nvPr/>
        </p:nvCxnSpPr>
        <p:spPr>
          <a:xfrm>
            <a:off x="4347556" y="3536184"/>
            <a:ext cx="4513814" cy="1312399"/>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6AB1152-708D-D37B-4102-12C89D5D502A}"/>
              </a:ext>
            </a:extLst>
          </p:cNvPr>
          <p:cNvCxnSpPr>
            <a:cxnSpLocks/>
          </p:cNvCxnSpPr>
          <p:nvPr/>
        </p:nvCxnSpPr>
        <p:spPr>
          <a:xfrm>
            <a:off x="4344161" y="3615514"/>
            <a:ext cx="4459017" cy="2146957"/>
          </a:xfrm>
          <a:prstGeom prst="straightConnector1">
            <a:avLst/>
          </a:prstGeom>
          <a:ln w="539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C49B665-9370-F2DD-A345-D9F77327E7D6}"/>
              </a:ext>
            </a:extLst>
          </p:cNvPr>
          <p:cNvCxnSpPr>
            <a:cxnSpLocks/>
          </p:cNvCxnSpPr>
          <p:nvPr/>
        </p:nvCxnSpPr>
        <p:spPr>
          <a:xfrm flipV="1">
            <a:off x="4344161" y="2363443"/>
            <a:ext cx="3444864" cy="1114603"/>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782AB06B-2FD3-636D-BD7B-89BF883FF837}"/>
              </a:ext>
            </a:extLst>
          </p:cNvPr>
          <p:cNvCxnSpPr>
            <a:cxnSpLocks/>
          </p:cNvCxnSpPr>
          <p:nvPr/>
        </p:nvCxnSpPr>
        <p:spPr>
          <a:xfrm>
            <a:off x="4344161" y="3633377"/>
            <a:ext cx="4486333" cy="2567726"/>
          </a:xfrm>
          <a:prstGeom prst="straightConnector1">
            <a:avLst/>
          </a:prstGeom>
          <a:ln w="539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1563F93-B539-24D3-A541-8D032CF224B0}"/>
              </a:ext>
            </a:extLst>
          </p:cNvPr>
          <p:cNvCxnSpPr>
            <a:cxnSpLocks/>
          </p:cNvCxnSpPr>
          <p:nvPr/>
        </p:nvCxnSpPr>
        <p:spPr>
          <a:xfrm>
            <a:off x="4376846" y="3538297"/>
            <a:ext cx="4484524" cy="1944655"/>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E2EF92C-4488-6A73-4A8E-E15F98553D63}"/>
              </a:ext>
            </a:extLst>
          </p:cNvPr>
          <p:cNvSpPr txBox="1"/>
          <p:nvPr/>
        </p:nvSpPr>
        <p:spPr>
          <a:xfrm rot="20494592">
            <a:off x="4279854" y="2548996"/>
            <a:ext cx="3534937" cy="369332"/>
          </a:xfrm>
          <a:prstGeom prst="rect">
            <a:avLst/>
          </a:prstGeom>
          <a:noFill/>
        </p:spPr>
        <p:txBody>
          <a:bodyPr wrap="square" rtlCol="0">
            <a:spAutoFit/>
          </a:bodyPr>
          <a:lstStyle/>
          <a:p>
            <a:r>
              <a:rPr lang="de-DE" b="1" dirty="0"/>
              <a:t>Code </a:t>
            </a:r>
            <a:r>
              <a:rPr lang="de-DE" b="1" dirty="0" err="1"/>
              <a:t>package</a:t>
            </a:r>
            <a:r>
              <a:rPr lang="de-DE" b="1" dirty="0"/>
              <a:t> </a:t>
            </a:r>
            <a:r>
              <a:rPr lang="de-DE" b="1" dirty="0" err="1"/>
              <a:t>that</a:t>
            </a:r>
            <a:r>
              <a:rPr lang="de-DE" b="1" dirty="0"/>
              <a:t> </a:t>
            </a:r>
            <a:r>
              <a:rPr lang="de-DE" b="1" dirty="0" err="1"/>
              <a:t>can</a:t>
            </a:r>
            <a:r>
              <a:rPr lang="de-DE" b="1" dirty="0"/>
              <a:t> </a:t>
            </a:r>
            <a:r>
              <a:rPr lang="de-DE" b="1" dirty="0" err="1"/>
              <a:t>be</a:t>
            </a:r>
            <a:r>
              <a:rPr lang="de-DE" b="1" dirty="0"/>
              <a:t> </a:t>
            </a:r>
            <a:r>
              <a:rPr lang="de-DE" b="1" dirty="0" err="1"/>
              <a:t>re-used</a:t>
            </a:r>
            <a:endParaRPr lang="en-DE" b="1" dirty="0"/>
          </a:p>
        </p:txBody>
      </p:sp>
      <p:sp>
        <p:nvSpPr>
          <p:cNvPr id="36" name="TextBox 35">
            <a:extLst>
              <a:ext uri="{FF2B5EF4-FFF2-40B4-BE49-F238E27FC236}">
                <a16:creationId xmlns:a16="http://schemas.microsoft.com/office/drawing/2014/main" id="{FFCC80CB-2303-27F1-DC85-3CF2335563C1}"/>
              </a:ext>
            </a:extLst>
          </p:cNvPr>
          <p:cNvSpPr txBox="1"/>
          <p:nvPr/>
        </p:nvSpPr>
        <p:spPr>
          <a:xfrm rot="933195">
            <a:off x="4946188" y="3896155"/>
            <a:ext cx="3534937" cy="369332"/>
          </a:xfrm>
          <a:prstGeom prst="rect">
            <a:avLst/>
          </a:prstGeom>
          <a:noFill/>
        </p:spPr>
        <p:txBody>
          <a:bodyPr wrap="square" rtlCol="0">
            <a:spAutoFit/>
          </a:bodyPr>
          <a:lstStyle/>
          <a:p>
            <a:r>
              <a:rPr lang="de-DE" b="1" dirty="0"/>
              <a:t>Parameters, </a:t>
            </a:r>
            <a:r>
              <a:rPr lang="de-DE" b="1" dirty="0" err="1"/>
              <a:t>inputs</a:t>
            </a:r>
            <a:r>
              <a:rPr lang="de-DE" b="1" dirty="0"/>
              <a:t>, </a:t>
            </a:r>
            <a:r>
              <a:rPr lang="de-DE" b="1" dirty="0" err="1"/>
              <a:t>seed</a:t>
            </a:r>
            <a:r>
              <a:rPr lang="de-DE" b="1" dirty="0"/>
              <a:t> etc.</a:t>
            </a:r>
            <a:endParaRPr lang="en-DE" b="1" dirty="0"/>
          </a:p>
        </p:txBody>
      </p:sp>
      <p:sp>
        <p:nvSpPr>
          <p:cNvPr id="37" name="TextBox 36">
            <a:extLst>
              <a:ext uri="{FF2B5EF4-FFF2-40B4-BE49-F238E27FC236}">
                <a16:creationId xmlns:a16="http://schemas.microsoft.com/office/drawing/2014/main" id="{3C0C9DB8-BC0F-A7FE-EDA5-190D88EB795D}"/>
              </a:ext>
            </a:extLst>
          </p:cNvPr>
          <p:cNvSpPr txBox="1"/>
          <p:nvPr/>
        </p:nvSpPr>
        <p:spPr>
          <a:xfrm rot="1860362">
            <a:off x="4559692" y="5021094"/>
            <a:ext cx="4198669" cy="369332"/>
          </a:xfrm>
          <a:prstGeom prst="rect">
            <a:avLst/>
          </a:prstGeom>
          <a:noFill/>
        </p:spPr>
        <p:txBody>
          <a:bodyPr wrap="square" rtlCol="0">
            <a:spAutoFit/>
          </a:bodyPr>
          <a:lstStyle/>
          <a:p>
            <a:r>
              <a:rPr lang="de-DE" b="1" dirty="0" err="1">
                <a:solidFill>
                  <a:srgbClr val="C00000"/>
                </a:solidFill>
              </a:rPr>
              <a:t>How</a:t>
            </a:r>
            <a:r>
              <a:rPr lang="de-DE" b="1" dirty="0">
                <a:solidFill>
                  <a:srgbClr val="C00000"/>
                </a:solidFill>
              </a:rPr>
              <a:t> do </a:t>
            </a:r>
            <a:r>
              <a:rPr lang="de-DE" b="1" dirty="0" err="1">
                <a:solidFill>
                  <a:srgbClr val="C00000"/>
                </a:solidFill>
              </a:rPr>
              <a:t>we</a:t>
            </a:r>
            <a:r>
              <a:rPr lang="de-DE" b="1" dirty="0">
                <a:solidFill>
                  <a:srgbClr val="C00000"/>
                </a:solidFill>
              </a:rPr>
              <a:t> </a:t>
            </a:r>
            <a:r>
              <a:rPr lang="de-DE" b="1" dirty="0" err="1">
                <a:solidFill>
                  <a:srgbClr val="C00000"/>
                </a:solidFill>
              </a:rPr>
              <a:t>reproduce</a:t>
            </a:r>
            <a:r>
              <a:rPr lang="de-DE" b="1" dirty="0">
                <a:solidFill>
                  <a:srgbClr val="C00000"/>
                </a:solidFill>
              </a:rPr>
              <a:t> </a:t>
            </a:r>
            <a:r>
              <a:rPr lang="de-DE" b="1" dirty="0" err="1">
                <a:solidFill>
                  <a:srgbClr val="C00000"/>
                </a:solidFill>
              </a:rPr>
              <a:t>these</a:t>
            </a:r>
            <a:r>
              <a:rPr lang="de-DE" b="1" dirty="0">
                <a:solidFill>
                  <a:srgbClr val="C00000"/>
                </a:solidFill>
              </a:rPr>
              <a:t> </a:t>
            </a:r>
            <a:r>
              <a:rPr lang="de-DE" b="1" dirty="0" err="1">
                <a:solidFill>
                  <a:srgbClr val="C00000"/>
                </a:solidFill>
              </a:rPr>
              <a:t>results</a:t>
            </a:r>
            <a:r>
              <a:rPr lang="de-DE" b="1" dirty="0">
                <a:solidFill>
                  <a:srgbClr val="C00000"/>
                </a:solidFill>
              </a:rPr>
              <a:t>?</a:t>
            </a:r>
            <a:endParaRPr lang="en-DE" b="1" dirty="0">
              <a:solidFill>
                <a:srgbClr val="C00000"/>
              </a:solidFill>
            </a:endParaRPr>
          </a:p>
        </p:txBody>
      </p:sp>
      <p:sp>
        <p:nvSpPr>
          <p:cNvPr id="39" name="TextBox 38">
            <a:extLst>
              <a:ext uri="{FF2B5EF4-FFF2-40B4-BE49-F238E27FC236}">
                <a16:creationId xmlns:a16="http://schemas.microsoft.com/office/drawing/2014/main" id="{345716CF-F99B-9660-FEED-770B6F74A5C4}"/>
              </a:ext>
            </a:extLst>
          </p:cNvPr>
          <p:cNvSpPr txBox="1"/>
          <p:nvPr/>
        </p:nvSpPr>
        <p:spPr>
          <a:xfrm rot="1280635">
            <a:off x="6898906" y="4861170"/>
            <a:ext cx="2718264" cy="369332"/>
          </a:xfrm>
          <a:prstGeom prst="rect">
            <a:avLst/>
          </a:prstGeom>
          <a:noFill/>
        </p:spPr>
        <p:txBody>
          <a:bodyPr wrap="square" rtlCol="0">
            <a:spAutoFit/>
          </a:bodyPr>
          <a:lstStyle/>
          <a:p>
            <a:r>
              <a:rPr lang="de-DE" b="1" dirty="0"/>
              <a:t>Code </a:t>
            </a:r>
            <a:r>
              <a:rPr lang="de-DE" b="1" dirty="0" err="1"/>
              <a:t>version</a:t>
            </a:r>
            <a:r>
              <a:rPr lang="de-DE" b="1" dirty="0"/>
              <a:t>, date</a:t>
            </a:r>
            <a:endParaRPr lang="en-DE" b="1" dirty="0"/>
          </a:p>
        </p:txBody>
      </p:sp>
    </p:spTree>
    <p:extLst>
      <p:ext uri="{BB962C8B-B14F-4D97-AF65-F5344CB8AC3E}">
        <p14:creationId xmlns:p14="http://schemas.microsoft.com/office/powerpoint/2010/main" val="30258268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parameter estimation</a:t>
            </a: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22_08_30_estimation</a:t>
            </a: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22_09_01_estimation</a:t>
            </a: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52718" y="2005907"/>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cxnSp>
        <p:nvCxnSpPr>
          <p:cNvPr id="3" name="Straight Arrow Connector 2">
            <a:extLst>
              <a:ext uri="{FF2B5EF4-FFF2-40B4-BE49-F238E27FC236}">
                <a16:creationId xmlns:a16="http://schemas.microsoft.com/office/drawing/2014/main" id="{1C2626AD-5E8A-31FA-B5A9-EACA9FA86ACA}"/>
              </a:ext>
            </a:extLst>
          </p:cNvPr>
          <p:cNvCxnSpPr/>
          <p:nvPr/>
        </p:nvCxnSpPr>
        <p:spPr>
          <a:xfrm>
            <a:off x="3840480" y="2633278"/>
            <a:ext cx="4663440" cy="1000099"/>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A0600A1-5717-CD4A-49F8-E25312033007}"/>
              </a:ext>
            </a:extLst>
          </p:cNvPr>
          <p:cNvCxnSpPr>
            <a:cxnSpLocks/>
          </p:cNvCxnSpPr>
          <p:nvPr/>
        </p:nvCxnSpPr>
        <p:spPr>
          <a:xfrm>
            <a:off x="3840480" y="2702162"/>
            <a:ext cx="4962698" cy="2654088"/>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438F02B-EDBF-6179-89E8-81010B6B93F0}"/>
              </a:ext>
            </a:extLst>
          </p:cNvPr>
          <p:cNvCxnSpPr>
            <a:cxnSpLocks/>
          </p:cNvCxnSpPr>
          <p:nvPr/>
        </p:nvCxnSpPr>
        <p:spPr>
          <a:xfrm flipV="1">
            <a:off x="3877462" y="1912317"/>
            <a:ext cx="3911563" cy="644660"/>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8051399-D677-7083-EFCB-92D2B28645D5}"/>
              </a:ext>
            </a:extLst>
          </p:cNvPr>
          <p:cNvCxnSpPr>
            <a:cxnSpLocks/>
          </p:cNvCxnSpPr>
          <p:nvPr/>
        </p:nvCxnSpPr>
        <p:spPr>
          <a:xfrm>
            <a:off x="3840480" y="2806262"/>
            <a:ext cx="4962698" cy="2963917"/>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30684C3-2EA0-E9F8-6DA7-A16D0D97F4BF}"/>
              </a:ext>
            </a:extLst>
          </p:cNvPr>
          <p:cNvCxnSpPr>
            <a:cxnSpLocks/>
          </p:cNvCxnSpPr>
          <p:nvPr/>
        </p:nvCxnSpPr>
        <p:spPr>
          <a:xfrm>
            <a:off x="4347556" y="3536184"/>
            <a:ext cx="4482938" cy="1392265"/>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C81E857-9D9B-F2D9-74DB-CA3A27B6F010}"/>
              </a:ext>
            </a:extLst>
          </p:cNvPr>
          <p:cNvCxnSpPr>
            <a:cxnSpLocks/>
          </p:cNvCxnSpPr>
          <p:nvPr/>
        </p:nvCxnSpPr>
        <p:spPr>
          <a:xfrm>
            <a:off x="4344161" y="3615514"/>
            <a:ext cx="4459017" cy="2146957"/>
          </a:xfrm>
          <a:prstGeom prst="straightConnector1">
            <a:avLst/>
          </a:prstGeom>
          <a:ln w="53975">
            <a:solidFill>
              <a:schemeClr val="bg2">
                <a:lumMod val="9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0F442D2-DDFC-A209-F5F7-A12AAD53A0A7}"/>
              </a:ext>
            </a:extLst>
          </p:cNvPr>
          <p:cNvCxnSpPr>
            <a:cxnSpLocks/>
          </p:cNvCxnSpPr>
          <p:nvPr/>
        </p:nvCxnSpPr>
        <p:spPr>
          <a:xfrm flipV="1">
            <a:off x="4344161" y="2363443"/>
            <a:ext cx="3444864" cy="1114603"/>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5B6194B-4354-E3C4-CAE8-1B8C6726A537}"/>
              </a:ext>
            </a:extLst>
          </p:cNvPr>
          <p:cNvCxnSpPr>
            <a:cxnSpLocks/>
          </p:cNvCxnSpPr>
          <p:nvPr/>
        </p:nvCxnSpPr>
        <p:spPr>
          <a:xfrm>
            <a:off x="4344161" y="3633377"/>
            <a:ext cx="4486333" cy="2567726"/>
          </a:xfrm>
          <a:prstGeom prst="straightConnector1">
            <a:avLst/>
          </a:prstGeom>
          <a:ln w="53975">
            <a:solidFill>
              <a:schemeClr val="bg2">
                <a:lumMod val="9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9D5940B-AAE2-22B7-B65E-072737F5D093}"/>
              </a:ext>
            </a:extLst>
          </p:cNvPr>
          <p:cNvCxnSpPr>
            <a:cxnSpLocks/>
          </p:cNvCxnSpPr>
          <p:nvPr/>
        </p:nvCxnSpPr>
        <p:spPr>
          <a:xfrm>
            <a:off x="4376846" y="3538297"/>
            <a:ext cx="4453648" cy="1835816"/>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E194BA4-5E07-5C1E-6ED0-A6E117CAA812}"/>
              </a:ext>
            </a:extLst>
          </p:cNvPr>
          <p:cNvCxnSpPr>
            <a:cxnSpLocks/>
          </p:cNvCxnSpPr>
          <p:nvPr/>
        </p:nvCxnSpPr>
        <p:spPr>
          <a:xfrm flipV="1">
            <a:off x="3895470" y="4029206"/>
            <a:ext cx="4573307" cy="431307"/>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CEF4E63-7533-88D2-37DA-536EFFCA18C3}"/>
              </a:ext>
            </a:extLst>
          </p:cNvPr>
          <p:cNvCxnSpPr>
            <a:cxnSpLocks/>
          </p:cNvCxnSpPr>
          <p:nvPr/>
        </p:nvCxnSpPr>
        <p:spPr>
          <a:xfrm flipV="1">
            <a:off x="3936277" y="2364033"/>
            <a:ext cx="3940963" cy="2006441"/>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FA461E9-ED95-F78F-EB0A-5496011D05BC}"/>
              </a:ext>
            </a:extLst>
          </p:cNvPr>
          <p:cNvCxnSpPr>
            <a:cxnSpLocks/>
          </p:cNvCxnSpPr>
          <p:nvPr/>
        </p:nvCxnSpPr>
        <p:spPr>
          <a:xfrm flipV="1">
            <a:off x="3878725" y="1819013"/>
            <a:ext cx="3939590" cy="2502110"/>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2264FBAF-2E7B-44BD-1EAE-BD556BF7C20F}"/>
              </a:ext>
            </a:extLst>
          </p:cNvPr>
          <p:cNvSpPr txBox="1"/>
          <p:nvPr/>
        </p:nvSpPr>
        <p:spPr>
          <a:xfrm rot="19631903">
            <a:off x="4279854" y="2548996"/>
            <a:ext cx="3534937" cy="369332"/>
          </a:xfrm>
          <a:prstGeom prst="rect">
            <a:avLst/>
          </a:prstGeom>
          <a:noFill/>
        </p:spPr>
        <p:txBody>
          <a:bodyPr wrap="square" rtlCol="0">
            <a:spAutoFit/>
          </a:bodyPr>
          <a:lstStyle/>
          <a:p>
            <a:r>
              <a:rPr lang="de-DE" b="1" dirty="0"/>
              <a:t>Split </a:t>
            </a:r>
            <a:r>
              <a:rPr lang="de-DE" b="1" dirty="0" err="1"/>
              <a:t>data</a:t>
            </a:r>
            <a:r>
              <a:rPr lang="de-DE" b="1" dirty="0"/>
              <a:t> and code</a:t>
            </a:r>
            <a:endParaRPr lang="en-DE" b="1" dirty="0"/>
          </a:p>
        </p:txBody>
      </p:sp>
      <p:sp>
        <p:nvSpPr>
          <p:cNvPr id="45" name="TextBox 44">
            <a:extLst>
              <a:ext uri="{FF2B5EF4-FFF2-40B4-BE49-F238E27FC236}">
                <a16:creationId xmlns:a16="http://schemas.microsoft.com/office/drawing/2014/main" id="{AE57BDCC-F152-0ED8-F12A-978AEA83A501}"/>
              </a:ext>
            </a:extLst>
          </p:cNvPr>
          <p:cNvSpPr txBox="1"/>
          <p:nvPr/>
        </p:nvSpPr>
        <p:spPr>
          <a:xfrm rot="19927584">
            <a:off x="5430929" y="2374536"/>
            <a:ext cx="3534937" cy="369332"/>
          </a:xfrm>
          <a:prstGeom prst="rect">
            <a:avLst/>
          </a:prstGeom>
          <a:noFill/>
        </p:spPr>
        <p:txBody>
          <a:bodyPr wrap="square" rtlCol="0">
            <a:spAutoFit/>
          </a:bodyPr>
          <a:lstStyle/>
          <a:p>
            <a:r>
              <a:rPr lang="de-DE" b="1" dirty="0"/>
              <a:t>Split code and </a:t>
            </a:r>
            <a:r>
              <a:rPr lang="de-DE" b="1" dirty="0" err="1"/>
              <a:t>analyses</a:t>
            </a:r>
            <a:endParaRPr lang="en-DE" b="1" dirty="0"/>
          </a:p>
        </p:txBody>
      </p:sp>
      <p:sp>
        <p:nvSpPr>
          <p:cNvPr id="46" name="TextBox 45">
            <a:extLst>
              <a:ext uri="{FF2B5EF4-FFF2-40B4-BE49-F238E27FC236}">
                <a16:creationId xmlns:a16="http://schemas.microsoft.com/office/drawing/2014/main" id="{0DC80611-5525-3BAA-F150-2F72B9805E4F}"/>
              </a:ext>
            </a:extLst>
          </p:cNvPr>
          <p:cNvSpPr txBox="1"/>
          <p:nvPr/>
        </p:nvSpPr>
        <p:spPr>
          <a:xfrm rot="21254091">
            <a:off x="4292194" y="3841010"/>
            <a:ext cx="5147473" cy="369332"/>
          </a:xfrm>
          <a:prstGeom prst="rect">
            <a:avLst/>
          </a:prstGeom>
          <a:noFill/>
        </p:spPr>
        <p:txBody>
          <a:bodyPr wrap="square" rtlCol="0">
            <a:spAutoFit/>
          </a:bodyPr>
          <a:lstStyle/>
          <a:p>
            <a:r>
              <a:rPr lang="de-DE" b="1" dirty="0"/>
              <a:t>Separate </a:t>
            </a:r>
            <a:r>
              <a:rPr lang="de-DE" b="1" dirty="0" err="1"/>
              <a:t>folders</a:t>
            </a:r>
            <a:r>
              <a:rPr lang="de-DE" b="1" dirty="0"/>
              <a:t> </a:t>
            </a:r>
            <a:r>
              <a:rPr lang="de-DE" b="1" dirty="0" err="1"/>
              <a:t>for</a:t>
            </a:r>
            <a:r>
              <a:rPr lang="de-DE" b="1" dirty="0"/>
              <a:t> „</a:t>
            </a:r>
            <a:r>
              <a:rPr lang="de-DE" b="1" dirty="0" err="1"/>
              <a:t>experiments</a:t>
            </a:r>
            <a:r>
              <a:rPr lang="de-DE" b="1" dirty="0"/>
              <a:t>“ and „</a:t>
            </a:r>
            <a:r>
              <a:rPr lang="de-DE" b="1" dirty="0" err="1"/>
              <a:t>runs</a:t>
            </a:r>
            <a:r>
              <a:rPr lang="de-DE" b="1" dirty="0"/>
              <a:t>“</a:t>
            </a:r>
            <a:endParaRPr lang="en-DE" b="1" dirty="0"/>
          </a:p>
        </p:txBody>
      </p:sp>
    </p:spTree>
    <p:extLst>
      <p:ext uri="{BB962C8B-B14F-4D97-AF65-F5344CB8AC3E}">
        <p14:creationId xmlns:p14="http://schemas.microsoft.com/office/powerpoint/2010/main" val="16462716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Discussion</a:t>
            </a:r>
            <a:endParaRPr lang="en-DE" dirty="0"/>
          </a:p>
        </p:txBody>
      </p:sp>
      <p:sp>
        <p:nvSpPr>
          <p:cNvPr id="3" name="Content Placeholder 2">
            <a:extLst>
              <a:ext uri="{FF2B5EF4-FFF2-40B4-BE49-F238E27FC236}">
                <a16:creationId xmlns:a16="http://schemas.microsoft.com/office/drawing/2014/main" id="{FC7C40B7-E95C-D334-1DC6-14C686C129F3}"/>
              </a:ext>
            </a:extLst>
          </p:cNvPr>
          <p:cNvSpPr>
            <a:spLocks noGrp="1"/>
          </p:cNvSpPr>
          <p:nvPr>
            <p:ph idx="1"/>
          </p:nvPr>
        </p:nvSpPr>
        <p:spPr>
          <a:xfrm>
            <a:off x="222067" y="1605516"/>
            <a:ext cx="7154093" cy="4571447"/>
          </a:xfrm>
        </p:spPr>
        <p:txBody>
          <a:bodyPr>
            <a:normAutofit lnSpcReduction="10000"/>
          </a:bodyPr>
          <a:lstStyle/>
          <a:p>
            <a:pPr>
              <a:buFontTx/>
              <a:buChar char="-"/>
            </a:pPr>
            <a:r>
              <a:rPr lang="de-DE" dirty="0" err="1"/>
              <a:t>Which</a:t>
            </a:r>
            <a:r>
              <a:rPr lang="de-DE" dirty="0"/>
              <a:t> </a:t>
            </a:r>
            <a:r>
              <a:rPr lang="de-DE" dirty="0" err="1"/>
              <a:t>of</a:t>
            </a:r>
            <a:r>
              <a:rPr lang="de-DE" dirty="0"/>
              <a:t> </a:t>
            </a:r>
            <a:r>
              <a:rPr lang="de-DE" dirty="0" err="1"/>
              <a:t>these</a:t>
            </a:r>
            <a:r>
              <a:rPr lang="de-DE" dirty="0"/>
              <a:t> </a:t>
            </a:r>
            <a:r>
              <a:rPr lang="de-DE" dirty="0" err="1"/>
              <a:t>things</a:t>
            </a:r>
            <a:r>
              <a:rPr lang="de-DE" dirty="0"/>
              <a:t> </a:t>
            </a:r>
            <a:r>
              <a:rPr lang="de-DE" dirty="0" err="1"/>
              <a:t>should</a:t>
            </a:r>
            <a:r>
              <a:rPr lang="de-DE" dirty="0"/>
              <a:t> </a:t>
            </a:r>
            <a:r>
              <a:rPr lang="de-DE" dirty="0" err="1"/>
              <a:t>be</a:t>
            </a:r>
            <a:r>
              <a:rPr lang="de-DE" dirty="0"/>
              <a:t> in </a:t>
            </a:r>
            <a:r>
              <a:rPr lang="de-DE" dirty="0" err="1"/>
              <a:t>git</a:t>
            </a:r>
            <a:r>
              <a:rPr lang="de-DE" dirty="0"/>
              <a:t>? </a:t>
            </a:r>
            <a:r>
              <a:rPr lang="de-DE" dirty="0" err="1"/>
              <a:t>Which</a:t>
            </a:r>
            <a:r>
              <a:rPr lang="de-DE" dirty="0"/>
              <a:t> </a:t>
            </a:r>
            <a:r>
              <a:rPr lang="de-DE" dirty="0" err="1"/>
              <a:t>should</a:t>
            </a:r>
            <a:r>
              <a:rPr lang="de-DE" dirty="0"/>
              <a:t> not?</a:t>
            </a:r>
          </a:p>
          <a:p>
            <a:pPr>
              <a:buFontTx/>
              <a:buChar char="-"/>
            </a:pPr>
            <a:r>
              <a:rPr lang="de-DE" dirty="0" err="1"/>
              <a:t>Should</a:t>
            </a:r>
            <a:r>
              <a:rPr lang="de-DE" dirty="0"/>
              <a:t> „</a:t>
            </a:r>
            <a:r>
              <a:rPr lang="de-DE" dirty="0" err="1"/>
              <a:t>research_folder</a:t>
            </a:r>
            <a:r>
              <a:rPr lang="de-DE" dirty="0"/>
              <a:t>“ </a:t>
            </a:r>
            <a:r>
              <a:rPr lang="de-DE" dirty="0" err="1"/>
              <a:t>be</a:t>
            </a:r>
            <a:r>
              <a:rPr lang="de-DE" dirty="0"/>
              <a:t> </a:t>
            </a:r>
            <a:r>
              <a:rPr lang="de-DE" dirty="0" err="1"/>
              <a:t>git</a:t>
            </a:r>
            <a:r>
              <a:rPr lang="de-DE" dirty="0"/>
              <a:t> </a:t>
            </a:r>
            <a:r>
              <a:rPr lang="de-DE" dirty="0" err="1"/>
              <a:t>versioned</a:t>
            </a:r>
            <a:r>
              <a:rPr lang="de-DE" dirty="0"/>
              <a:t>? </a:t>
            </a:r>
            <a:r>
              <a:rPr lang="de-DE" dirty="0" err="1"/>
              <a:t>Or</a:t>
            </a:r>
            <a:r>
              <a:rPr lang="de-DE" dirty="0"/>
              <a:t> separate </a:t>
            </a:r>
            <a:r>
              <a:rPr lang="de-DE" dirty="0" err="1"/>
              <a:t>git</a:t>
            </a:r>
            <a:r>
              <a:rPr lang="de-DE" dirty="0"/>
              <a:t> </a:t>
            </a:r>
            <a:r>
              <a:rPr lang="de-DE" dirty="0" err="1"/>
              <a:t>repos</a:t>
            </a:r>
            <a:r>
              <a:rPr lang="de-DE" dirty="0"/>
              <a:t> </a:t>
            </a:r>
            <a:r>
              <a:rPr lang="de-DE" dirty="0" err="1"/>
              <a:t>for</a:t>
            </a:r>
            <a:r>
              <a:rPr lang="de-DE" dirty="0"/>
              <a:t> </a:t>
            </a:r>
            <a:r>
              <a:rPr lang="de-DE" dirty="0" err="1"/>
              <a:t>each</a:t>
            </a:r>
            <a:r>
              <a:rPr lang="de-DE" dirty="0"/>
              <a:t> </a:t>
            </a:r>
            <a:r>
              <a:rPr lang="de-DE" dirty="0" err="1"/>
              <a:t>subfolder</a:t>
            </a:r>
            <a:r>
              <a:rPr lang="de-DE" dirty="0"/>
              <a:t>?</a:t>
            </a:r>
          </a:p>
          <a:p>
            <a:pPr>
              <a:buFontTx/>
              <a:buChar char="-"/>
            </a:pPr>
            <a:r>
              <a:rPr lang="de-DE" dirty="0" err="1"/>
              <a:t>Which</a:t>
            </a:r>
            <a:r>
              <a:rPr lang="de-DE" dirty="0"/>
              <a:t> </a:t>
            </a:r>
            <a:r>
              <a:rPr lang="de-DE" dirty="0" err="1"/>
              <a:t>kind</a:t>
            </a:r>
            <a:r>
              <a:rPr lang="de-DE" dirty="0"/>
              <a:t> </a:t>
            </a:r>
            <a:r>
              <a:rPr lang="de-DE" dirty="0" err="1"/>
              <a:t>of</a:t>
            </a:r>
            <a:r>
              <a:rPr lang="de-DE" dirty="0"/>
              <a:t> </a:t>
            </a:r>
            <a:r>
              <a:rPr lang="de-DE" dirty="0" err="1"/>
              <a:t>thing</a:t>
            </a:r>
            <a:r>
              <a:rPr lang="de-DE" dirty="0"/>
              <a:t> </a:t>
            </a:r>
            <a:r>
              <a:rPr lang="de-DE" dirty="0" err="1"/>
              <a:t>is</a:t>
            </a:r>
            <a:r>
              <a:rPr lang="de-DE" dirty="0"/>
              <a:t> happy in a </a:t>
            </a:r>
            <a:r>
              <a:rPr lang="de-DE" dirty="0" err="1"/>
              <a:t>notebook</a:t>
            </a:r>
            <a:r>
              <a:rPr lang="de-DE" dirty="0"/>
              <a:t>? </a:t>
            </a:r>
            <a:r>
              <a:rPr lang="de-DE" dirty="0" err="1"/>
              <a:t>What</a:t>
            </a:r>
            <a:r>
              <a:rPr lang="de-DE" dirty="0"/>
              <a:t> </a:t>
            </a:r>
            <a:r>
              <a:rPr lang="de-DE" dirty="0" err="1"/>
              <a:t>should</a:t>
            </a:r>
            <a:r>
              <a:rPr lang="de-DE" dirty="0"/>
              <a:t> </a:t>
            </a:r>
            <a:r>
              <a:rPr lang="de-DE" dirty="0" err="1"/>
              <a:t>be</a:t>
            </a:r>
            <a:r>
              <a:rPr lang="de-DE" dirty="0"/>
              <a:t> a .</a:t>
            </a:r>
            <a:r>
              <a:rPr lang="de-DE" dirty="0" err="1"/>
              <a:t>py</a:t>
            </a:r>
            <a:r>
              <a:rPr lang="de-DE" dirty="0"/>
              <a:t> </a:t>
            </a:r>
            <a:r>
              <a:rPr lang="de-DE" dirty="0" err="1"/>
              <a:t>script</a:t>
            </a:r>
            <a:r>
              <a:rPr lang="de-DE" dirty="0"/>
              <a:t>? A </a:t>
            </a:r>
            <a:r>
              <a:rPr lang="de-DE" dirty="0" err="1"/>
              <a:t>package</a:t>
            </a:r>
            <a:r>
              <a:rPr lang="de-DE" dirty="0"/>
              <a:t>?</a:t>
            </a:r>
          </a:p>
          <a:p>
            <a:pPr>
              <a:buFontTx/>
              <a:buChar char="-"/>
            </a:pPr>
            <a:r>
              <a:rPr lang="de-DE" dirty="0" err="1"/>
              <a:t>How</a:t>
            </a:r>
            <a:r>
              <a:rPr lang="de-DE" dirty="0"/>
              <a:t> do </a:t>
            </a:r>
            <a:r>
              <a:rPr lang="de-DE" dirty="0" err="1"/>
              <a:t>we</a:t>
            </a:r>
            <a:r>
              <a:rPr lang="de-DE" dirty="0"/>
              <a:t> </a:t>
            </a:r>
            <a:r>
              <a:rPr lang="de-DE" dirty="0" err="1"/>
              <a:t>keep</a:t>
            </a:r>
            <a:r>
              <a:rPr lang="de-DE" dirty="0"/>
              <a:t> track </a:t>
            </a:r>
            <a:r>
              <a:rPr lang="de-DE" dirty="0" err="1"/>
              <a:t>of</a:t>
            </a:r>
            <a:r>
              <a:rPr lang="de-DE" dirty="0"/>
              <a:t> </a:t>
            </a:r>
            <a:r>
              <a:rPr lang="de-DE" dirty="0" err="1"/>
              <a:t>versions</a:t>
            </a:r>
            <a:r>
              <a:rPr lang="de-DE" dirty="0"/>
              <a:t>? </a:t>
            </a:r>
            <a:r>
              <a:rPr lang="de-DE" dirty="0" err="1"/>
              <a:t>How</a:t>
            </a:r>
            <a:r>
              <a:rPr lang="de-DE" dirty="0"/>
              <a:t> do </a:t>
            </a:r>
            <a:r>
              <a:rPr lang="de-DE" dirty="0" err="1"/>
              <a:t>we</a:t>
            </a:r>
            <a:r>
              <a:rPr lang="de-DE" dirty="0"/>
              <a:t> </a:t>
            </a:r>
            <a:r>
              <a:rPr lang="de-DE" dirty="0" err="1"/>
              <a:t>write</a:t>
            </a:r>
            <a:r>
              <a:rPr lang="de-DE" dirty="0"/>
              <a:t> </a:t>
            </a:r>
            <a:r>
              <a:rPr lang="de-DE" dirty="0" err="1"/>
              <a:t>the</a:t>
            </a:r>
            <a:r>
              <a:rPr lang="de-DE" dirty="0"/>
              <a:t> „</a:t>
            </a:r>
            <a:r>
              <a:rPr lang="de-DE" dirty="0" err="1"/>
              <a:t>meta</a:t>
            </a:r>
            <a:r>
              <a:rPr lang="de-DE" dirty="0"/>
              <a:t>“ </a:t>
            </a:r>
            <a:r>
              <a:rPr lang="de-DE" dirty="0" err="1"/>
              <a:t>file</a:t>
            </a:r>
            <a:r>
              <a:rPr lang="de-DE" dirty="0"/>
              <a:t>?</a:t>
            </a:r>
          </a:p>
          <a:p>
            <a:pPr lvl="1">
              <a:buFontTx/>
              <a:buChar char="-"/>
            </a:pPr>
            <a:r>
              <a:rPr lang="de-DE" dirty="0"/>
              <a:t>Python </a:t>
            </a:r>
            <a:r>
              <a:rPr lang="de-DE" dirty="0" err="1"/>
              <a:t>git</a:t>
            </a:r>
            <a:r>
              <a:rPr lang="de-DE" dirty="0"/>
              <a:t> </a:t>
            </a:r>
            <a:r>
              <a:rPr lang="de-DE" dirty="0" err="1"/>
              <a:t>package</a:t>
            </a:r>
            <a:r>
              <a:rPr lang="de-DE" dirty="0"/>
              <a:t> </a:t>
            </a:r>
            <a:r>
              <a:rPr lang="de-DE" dirty="0" err="1"/>
              <a:t>can</a:t>
            </a:r>
            <a:r>
              <a:rPr lang="de-DE" dirty="0"/>
              <a:t> </a:t>
            </a:r>
            <a:r>
              <a:rPr lang="de-DE" dirty="0" err="1"/>
              <a:t>read</a:t>
            </a:r>
            <a:r>
              <a:rPr lang="de-DE" dirty="0"/>
              <a:t> </a:t>
            </a:r>
            <a:r>
              <a:rPr lang="de-DE" dirty="0" err="1"/>
              <a:t>the</a:t>
            </a:r>
            <a:r>
              <a:rPr lang="de-DE" dirty="0"/>
              <a:t> </a:t>
            </a:r>
            <a:r>
              <a:rPr lang="de-DE" dirty="0" err="1"/>
              <a:t>hash</a:t>
            </a:r>
            <a:endParaRPr lang="de-DE" dirty="0"/>
          </a:p>
          <a:p>
            <a:pPr lvl="1">
              <a:buFontTx/>
              <a:buChar char="-"/>
            </a:pPr>
            <a:r>
              <a:rPr lang="de-DE" dirty="0" err="1"/>
              <a:t>Dated</a:t>
            </a:r>
            <a:r>
              <a:rPr lang="de-DE" dirty="0"/>
              <a:t> </a:t>
            </a:r>
            <a:r>
              <a:rPr lang="de-DE" dirty="0" err="1"/>
              <a:t>folders</a:t>
            </a:r>
            <a:endParaRPr lang="de-DE" dirty="0"/>
          </a:p>
          <a:p>
            <a:pPr lvl="1">
              <a:buFontTx/>
              <a:buChar char="-"/>
            </a:pPr>
            <a:r>
              <a:rPr lang="de-DE" dirty="0"/>
              <a:t>Pip </a:t>
            </a:r>
            <a:r>
              <a:rPr lang="de-DE" dirty="0" err="1"/>
              <a:t>freeze</a:t>
            </a:r>
            <a:endParaRPr lang="de-DE" dirty="0"/>
          </a:p>
          <a:p>
            <a:pPr>
              <a:buFontTx/>
              <a:buChar char="-"/>
            </a:pP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Parameter Estimation</a:t>
            </a: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22_08_30_estimation</a:t>
            </a: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22_09_01_estimation</a:t>
            </a: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16" name="TextBox 15">
            <a:extLst>
              <a:ext uri="{FF2B5EF4-FFF2-40B4-BE49-F238E27FC236}">
                <a16:creationId xmlns:a16="http://schemas.microsoft.com/office/drawing/2014/main" id="{8CE6F850-995D-A43F-D45E-134D00ED834A}"/>
              </a:ext>
            </a:extLst>
          </p:cNvPr>
          <p:cNvSpPr txBox="1"/>
          <p:nvPr/>
        </p:nvSpPr>
        <p:spPr>
          <a:xfrm>
            <a:off x="5194598" y="6140875"/>
            <a:ext cx="2235987" cy="646331"/>
          </a:xfrm>
          <a:prstGeom prst="rect">
            <a:avLst/>
          </a:prstGeom>
          <a:solidFill>
            <a:srgbClr val="FFFF00"/>
          </a:solidFill>
        </p:spPr>
        <p:txBody>
          <a:bodyPr wrap="square" rtlCol="0">
            <a:spAutoFit/>
          </a:bodyPr>
          <a:lstStyle/>
          <a:p>
            <a:r>
              <a:rPr lang="en-CH" dirty="0"/>
              <a:t>To be removed from final slide deck</a:t>
            </a:r>
          </a:p>
        </p:txBody>
      </p:sp>
    </p:spTree>
    <p:extLst>
      <p:ext uri="{BB962C8B-B14F-4D97-AF65-F5344CB8AC3E}">
        <p14:creationId xmlns:p14="http://schemas.microsoft.com/office/powerpoint/2010/main" val="37768064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91DC60-AF77-2A23-B899-24C973A1898A}"/>
              </a:ext>
            </a:extLst>
          </p:cNvPr>
          <p:cNvSpPr>
            <a:spLocks noGrp="1"/>
          </p:cNvSpPr>
          <p:nvPr>
            <p:ph type="title"/>
          </p:nvPr>
        </p:nvSpPr>
        <p:spPr/>
        <p:txBody>
          <a:bodyPr>
            <a:normAutofit fontScale="90000"/>
          </a:bodyPr>
          <a:lstStyle/>
          <a:p>
            <a:r>
              <a:rPr lang="de-DE" dirty="0"/>
              <a:t>Summary: Breaking </a:t>
            </a:r>
            <a:r>
              <a:rPr lang="de-DE" dirty="0" err="1"/>
              <a:t>things</a:t>
            </a:r>
            <a:r>
              <a:rPr lang="de-DE" dirty="0"/>
              <a:t> out at </a:t>
            </a:r>
            <a:r>
              <a:rPr lang="de-DE" dirty="0" err="1"/>
              <a:t>the</a:t>
            </a:r>
            <a:r>
              <a:rPr lang="de-DE" dirty="0"/>
              <a:t> </a:t>
            </a:r>
            <a:r>
              <a:rPr lang="de-DE" dirty="0" err="1"/>
              <a:t>level</a:t>
            </a:r>
            <a:r>
              <a:rPr lang="de-DE" dirty="0"/>
              <a:t> </a:t>
            </a:r>
            <a:r>
              <a:rPr lang="de-DE" dirty="0" err="1"/>
              <a:t>of</a:t>
            </a:r>
            <a:r>
              <a:rPr lang="de-DE" dirty="0"/>
              <a:t> </a:t>
            </a:r>
            <a:r>
              <a:rPr lang="de-DE" dirty="0" err="1"/>
              <a:t>projects</a:t>
            </a:r>
            <a:endParaRPr lang="en-CH" dirty="0"/>
          </a:p>
        </p:txBody>
      </p:sp>
      <p:sp>
        <p:nvSpPr>
          <p:cNvPr id="5" name="Content Placeholder 4">
            <a:extLst>
              <a:ext uri="{FF2B5EF4-FFF2-40B4-BE49-F238E27FC236}">
                <a16:creationId xmlns:a16="http://schemas.microsoft.com/office/drawing/2014/main" id="{31170862-5565-D641-092A-2E5003B6E77D}"/>
              </a:ext>
            </a:extLst>
          </p:cNvPr>
          <p:cNvSpPr>
            <a:spLocks noGrp="1"/>
          </p:cNvSpPr>
          <p:nvPr>
            <p:ph idx="1"/>
          </p:nvPr>
        </p:nvSpPr>
        <p:spPr/>
        <p:txBody>
          <a:bodyPr>
            <a:normAutofit lnSpcReduction="10000"/>
          </a:bodyPr>
          <a:lstStyle/>
          <a:p>
            <a:r>
              <a:rPr lang="en-CH" dirty="0"/>
              <a:t>break out run parameters and code</a:t>
            </a:r>
          </a:p>
          <a:p>
            <a:pPr lvl="1"/>
            <a:r>
              <a:rPr lang="en-CH" dirty="0"/>
              <a:t>what is parameters injection</a:t>
            </a:r>
          </a:p>
          <a:p>
            <a:pPr lvl="1"/>
            <a:r>
              <a:rPr lang="en-CH" dirty="0"/>
              <a:t>manager code: small amount of code reads the run parameters, create the appropriate classes, injects the parameters, and runs</a:t>
            </a:r>
          </a:p>
          <a:p>
            <a:pPr lvl="1"/>
            <a:r>
              <a:rPr lang="en-CH" dirty="0"/>
              <a:t>it’s a coordination job, all the science is done elsewhere</a:t>
            </a:r>
          </a:p>
          <a:p>
            <a:r>
              <a:rPr lang="en-CH"/>
              <a:t>separate calculation and analysis of results</a:t>
            </a:r>
            <a:endParaRPr lang="en-CH" dirty="0"/>
          </a:p>
          <a:p>
            <a:r>
              <a:rPr lang="en-CH" dirty="0"/>
              <a:t>recurrent research project concepts: projects, experiments, runs</a:t>
            </a:r>
          </a:p>
          <a:p>
            <a:r>
              <a:rPr lang="en-CH" dirty="0"/>
              <a:t>break out data and code</a:t>
            </a:r>
          </a:p>
          <a:p>
            <a:pPr lvl="1"/>
            <a:r>
              <a:rPr lang="en-CH" dirty="0"/>
              <a:t>data not in git</a:t>
            </a:r>
          </a:p>
          <a:p>
            <a:pPr lvl="1"/>
            <a:r>
              <a:rPr lang="en-CH" dirty="0"/>
              <a:t>what is lineage, versioning</a:t>
            </a:r>
          </a:p>
          <a:p>
            <a:pPr lvl="1"/>
            <a:r>
              <a:rPr lang="en-CH" dirty="0"/>
              <a:t>Some “input” data is common to the whole project</a:t>
            </a:r>
          </a:p>
          <a:p>
            <a:pPr lvl="1"/>
            <a:endParaRPr lang="en-CH" dirty="0"/>
          </a:p>
          <a:p>
            <a:endParaRPr lang="en-CH" dirty="0"/>
          </a:p>
        </p:txBody>
      </p:sp>
      <p:sp>
        <p:nvSpPr>
          <p:cNvPr id="3" name="Footer Placeholder 2">
            <a:extLst>
              <a:ext uri="{FF2B5EF4-FFF2-40B4-BE49-F238E27FC236}">
                <a16:creationId xmlns:a16="http://schemas.microsoft.com/office/drawing/2014/main" id="{00267B41-635A-388E-D9BA-2640D2E805F0}"/>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20162363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Pattern variation by AbsurdWordPreferred on DeviantArt">
            <a:extLst>
              <a:ext uri="{FF2B5EF4-FFF2-40B4-BE49-F238E27FC236}">
                <a16:creationId xmlns:a16="http://schemas.microsoft.com/office/drawing/2014/main" id="{0E5F29BB-463E-1DD3-8A6F-59D202A71F5D}"/>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2" name="Title 1">
            <a:extLst>
              <a:ext uri="{FF2B5EF4-FFF2-40B4-BE49-F238E27FC236}">
                <a16:creationId xmlns:a16="http://schemas.microsoft.com/office/drawing/2014/main" id="{621617A1-FDEE-533D-BA10-5B6EC873A85F}"/>
              </a:ext>
            </a:extLst>
          </p:cNvPr>
          <p:cNvSpPr>
            <a:spLocks noGrp="1"/>
          </p:cNvSpPr>
          <p:nvPr>
            <p:ph type="title"/>
          </p:nvPr>
        </p:nvSpPr>
        <p:spPr/>
        <p:txBody>
          <a:bodyPr>
            <a:normAutofit/>
          </a:bodyPr>
          <a:lstStyle/>
          <a:p>
            <a:r>
              <a:rPr lang="de-DE" b="1" dirty="0"/>
              <a:t>Hands On: </a:t>
            </a:r>
            <a:r>
              <a:rPr lang="de-DE" dirty="0"/>
              <a:t>Final </a:t>
            </a:r>
            <a:r>
              <a:rPr lang="de-DE" dirty="0" err="1"/>
              <a:t>Exercise</a:t>
            </a:r>
            <a:endParaRPr lang="en-CH" dirty="0"/>
          </a:p>
        </p:txBody>
      </p:sp>
      <p:sp>
        <p:nvSpPr>
          <p:cNvPr id="3" name="Footer Placeholder 2">
            <a:extLst>
              <a:ext uri="{FF2B5EF4-FFF2-40B4-BE49-F238E27FC236}">
                <a16:creationId xmlns:a16="http://schemas.microsoft.com/office/drawing/2014/main" id="{28E90020-5BBA-4E72-106A-1F8F7AAA36F9}"/>
              </a:ext>
            </a:extLst>
          </p:cNvPr>
          <p:cNvSpPr>
            <a:spLocks noGrp="1"/>
          </p:cNvSpPr>
          <p:nvPr>
            <p:ph type="ftr" sz="quarter" idx="11"/>
          </p:nvPr>
        </p:nvSpPr>
        <p:spPr/>
        <p:txBody>
          <a:bodyPr/>
          <a:lstStyle/>
          <a:p>
            <a:r>
              <a:rPr lang="en-US"/>
              <a:t>August 2022, v. 1.0, CC BY-SA 4.0</a:t>
            </a:r>
          </a:p>
        </p:txBody>
      </p:sp>
      <p:sp>
        <p:nvSpPr>
          <p:cNvPr id="6" name="Content Placeholder 4">
            <a:extLst>
              <a:ext uri="{FF2B5EF4-FFF2-40B4-BE49-F238E27FC236}">
                <a16:creationId xmlns:a16="http://schemas.microsoft.com/office/drawing/2014/main" id="{57A7E608-3A66-C1F9-1855-A1771E0E82BF}"/>
              </a:ext>
            </a:extLst>
          </p:cNvPr>
          <p:cNvSpPr txBox="1">
            <a:spLocks/>
          </p:cNvSpPr>
          <p:nvPr/>
        </p:nvSpPr>
        <p:spPr>
          <a:xfrm>
            <a:off x="838200" y="1318438"/>
            <a:ext cx="10515600" cy="42317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Go through the following steps!</a:t>
            </a:r>
          </a:p>
          <a:p>
            <a:pPr marL="0" indent="0">
              <a:buNone/>
            </a:pPr>
            <a:endParaRPr lang="en-US" dirty="0"/>
          </a:p>
          <a:p>
            <a:pPr marL="514350" indent="-514350">
              <a:buFont typeface="+mj-lt"/>
              <a:buAutoNum type="arabicPeriod"/>
            </a:pPr>
            <a:r>
              <a:rPr lang="en-US" dirty="0"/>
              <a:t>Submit  PR for Issue #4 on GitHub</a:t>
            </a:r>
          </a:p>
          <a:p>
            <a:pPr marL="514350" indent="-514350">
              <a:buFont typeface="+mj-lt"/>
              <a:buAutoNum type="arabicPeriod"/>
            </a:pPr>
            <a:r>
              <a:rPr lang="en-US" dirty="0"/>
              <a:t>Look at the </a:t>
            </a:r>
            <a:r>
              <a:rPr lang="en-US" dirty="0" err="1"/>
              <a:t>inputs.json</a:t>
            </a:r>
            <a:r>
              <a:rPr lang="en-US" dirty="0"/>
              <a:t> file</a:t>
            </a:r>
          </a:p>
          <a:p>
            <a:pPr marL="514350" indent="-514350">
              <a:buFont typeface="+mj-lt"/>
              <a:buAutoNum type="arabicPeriod"/>
            </a:pPr>
            <a:r>
              <a:rPr lang="en-US" dirty="0"/>
              <a:t>Use your Walker class to simulate a Trajectory</a:t>
            </a:r>
          </a:p>
          <a:p>
            <a:pPr marL="514350" indent="-514350">
              <a:buFont typeface="+mj-lt"/>
              <a:buAutoNum type="arabicPeriod"/>
            </a:pPr>
            <a:r>
              <a:rPr lang="en-US" dirty="0"/>
              <a:t>Write some code that automatically generates a file with information about the run (time, git hash, run time, your favorite color…)</a:t>
            </a:r>
          </a:p>
          <a:p>
            <a:pPr marL="514350" indent="-514350">
              <a:buFont typeface="+mj-lt"/>
              <a:buAutoNum type="arabicPeriod"/>
            </a:pPr>
            <a:r>
              <a:rPr lang="en-US" dirty="0"/>
              <a:t>Save the trajectory and walker</a:t>
            </a:r>
          </a:p>
          <a:p>
            <a:pPr marL="514350" indent="-514350">
              <a:buFont typeface="+mj-lt"/>
              <a:buAutoNum type="arabicPeriod"/>
            </a:pPr>
            <a:endParaRPr lang="en-CH" dirty="0"/>
          </a:p>
        </p:txBody>
      </p:sp>
      <p:sp>
        <p:nvSpPr>
          <p:cNvPr id="4" name="Rectangle 3">
            <a:extLst>
              <a:ext uri="{FF2B5EF4-FFF2-40B4-BE49-F238E27FC236}">
                <a16:creationId xmlns:a16="http://schemas.microsoft.com/office/drawing/2014/main" id="{ABC85191-F5B0-526A-2A54-4988E2496AF9}"/>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12D19685-92DB-00CA-0AA4-D8AE4B531327}"/>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pic>
        <p:nvPicPr>
          <p:cNvPr id="8" name="Graphic 7">
            <a:extLst>
              <a:ext uri="{FF2B5EF4-FFF2-40B4-BE49-F238E27FC236}">
                <a16:creationId xmlns:a16="http://schemas.microsoft.com/office/drawing/2014/main" id="{587D60E6-D8FD-08F0-F5FC-5B0E66F420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
        <p:nvSpPr>
          <p:cNvPr id="9" name="TextBox 8">
            <a:extLst>
              <a:ext uri="{FF2B5EF4-FFF2-40B4-BE49-F238E27FC236}">
                <a16:creationId xmlns:a16="http://schemas.microsoft.com/office/drawing/2014/main" id="{2C72F39C-D276-2DF6-639D-DAE94DB00D06}"/>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 6 full workflow/</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78873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D8299-C064-E346-BEBE-9DAB3087040F}"/>
              </a:ext>
            </a:extLst>
          </p:cNvPr>
          <p:cNvSpPr>
            <a:spLocks noGrp="1"/>
          </p:cNvSpPr>
          <p:nvPr>
            <p:ph type="title"/>
          </p:nvPr>
        </p:nvSpPr>
        <p:spPr/>
        <p:txBody>
          <a:bodyPr>
            <a:normAutofit/>
          </a:bodyPr>
          <a:lstStyle/>
          <a:p>
            <a:pPr algn="ctr"/>
            <a:r>
              <a:rPr lang="en-US" sz="6000" dirty="0"/>
              <a:t>Thank you!</a:t>
            </a:r>
          </a:p>
        </p:txBody>
      </p:sp>
      <p:sp>
        <p:nvSpPr>
          <p:cNvPr id="6" name="Footer Placeholder 5">
            <a:extLst>
              <a:ext uri="{FF2B5EF4-FFF2-40B4-BE49-F238E27FC236}">
                <a16:creationId xmlns:a16="http://schemas.microsoft.com/office/drawing/2014/main" id="{A25AC237-5290-1340-9598-42A814BA3F3E}"/>
              </a:ext>
            </a:extLst>
          </p:cNvPr>
          <p:cNvSpPr>
            <a:spLocks noGrp="1"/>
          </p:cNvSpPr>
          <p:nvPr>
            <p:ph type="ftr" sz="quarter" idx="11"/>
          </p:nvPr>
        </p:nvSpPr>
        <p:spPr/>
        <p:txBody>
          <a:bodyPr/>
          <a:lstStyle/>
          <a:p>
            <a:r>
              <a:rPr lang="en-US"/>
              <a:t>August 2022, v. 1.0, CC BY-SA 4.0</a:t>
            </a:r>
          </a:p>
        </p:txBody>
      </p:sp>
      <p:pic>
        <p:nvPicPr>
          <p:cNvPr id="5" name="Picture 4" descr="A person holding a baby&#10;&#10;Description automatically generated with medium confidence">
            <a:extLst>
              <a:ext uri="{FF2B5EF4-FFF2-40B4-BE49-F238E27FC236}">
                <a16:creationId xmlns:a16="http://schemas.microsoft.com/office/drawing/2014/main" id="{BB11BF5E-AB2F-7E06-D92F-C7419C2B066A}"/>
              </a:ext>
            </a:extLst>
          </p:cNvPr>
          <p:cNvPicPr>
            <a:picLocks noChangeAspect="1"/>
          </p:cNvPicPr>
          <p:nvPr/>
        </p:nvPicPr>
        <p:blipFill>
          <a:blip r:embed="rId2"/>
          <a:stretch>
            <a:fillRect/>
          </a:stretch>
        </p:blipFill>
        <p:spPr>
          <a:xfrm>
            <a:off x="6322377" y="1483986"/>
            <a:ext cx="4706816" cy="4706816"/>
          </a:xfrm>
          <a:prstGeom prst="rect">
            <a:avLst/>
          </a:prstGeom>
        </p:spPr>
      </p:pic>
      <p:pic>
        <p:nvPicPr>
          <p:cNvPr id="8" name="Picture 7" descr="A picture containing text, indoor&#10;&#10;Description automatically generated">
            <a:extLst>
              <a:ext uri="{FF2B5EF4-FFF2-40B4-BE49-F238E27FC236}">
                <a16:creationId xmlns:a16="http://schemas.microsoft.com/office/drawing/2014/main" id="{B6EEE41F-D2B1-DF9B-D3E3-A344E11B370F}"/>
              </a:ext>
            </a:extLst>
          </p:cNvPr>
          <p:cNvPicPr>
            <a:picLocks noChangeAspect="1"/>
          </p:cNvPicPr>
          <p:nvPr/>
        </p:nvPicPr>
        <p:blipFill>
          <a:blip r:embed="rId3"/>
          <a:stretch>
            <a:fillRect/>
          </a:stretch>
        </p:blipFill>
        <p:spPr>
          <a:xfrm>
            <a:off x="1441939" y="1483986"/>
            <a:ext cx="4706816" cy="4706816"/>
          </a:xfrm>
          <a:prstGeom prst="rect">
            <a:avLst/>
          </a:prstGeom>
        </p:spPr>
      </p:pic>
    </p:spTree>
    <p:extLst>
      <p:ext uri="{BB962C8B-B14F-4D97-AF65-F5344CB8AC3E}">
        <p14:creationId xmlns:p14="http://schemas.microsoft.com/office/powerpoint/2010/main" val="154212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2E2A1-58C1-634C-BA95-4DB11AB0CBC6}"/>
              </a:ext>
            </a:extLst>
          </p:cNvPr>
          <p:cNvSpPr>
            <a:spLocks noGrp="1"/>
          </p:cNvSpPr>
          <p:nvPr>
            <p:ph type="title"/>
          </p:nvPr>
        </p:nvSpPr>
        <p:spPr/>
        <p:txBody>
          <a:bodyPr/>
          <a:lstStyle/>
          <a:p>
            <a:r>
              <a:rPr lang="en-US" dirty="0"/>
              <a:t>What is wrong with smelly code?</a:t>
            </a:r>
          </a:p>
        </p:txBody>
      </p:sp>
      <p:sp>
        <p:nvSpPr>
          <p:cNvPr id="3" name="Content Placeholder 2">
            <a:extLst>
              <a:ext uri="{FF2B5EF4-FFF2-40B4-BE49-F238E27FC236}">
                <a16:creationId xmlns:a16="http://schemas.microsoft.com/office/drawing/2014/main" id="{5A0C1B8E-09D7-C74F-8702-B3F256FE5310}"/>
              </a:ext>
            </a:extLst>
          </p:cNvPr>
          <p:cNvSpPr>
            <a:spLocks noGrp="1"/>
          </p:cNvSpPr>
          <p:nvPr>
            <p:ph idx="1"/>
          </p:nvPr>
        </p:nvSpPr>
        <p:spPr>
          <a:xfrm>
            <a:off x="838200" y="1481668"/>
            <a:ext cx="7837967" cy="4695296"/>
          </a:xfrm>
        </p:spPr>
        <p:txBody>
          <a:bodyPr/>
          <a:lstStyle/>
          <a:p>
            <a:pPr marL="0" indent="0">
              <a:buNone/>
            </a:pPr>
            <a:r>
              <a:rPr lang="en-US" dirty="0"/>
              <a:t>Smelly code might work right now, but in time it is going to have one or more of these issues:</a:t>
            </a:r>
          </a:p>
          <a:p>
            <a:r>
              <a:rPr lang="en-US" b="1" dirty="0"/>
              <a:t>Redundant</a:t>
            </a:r>
            <a:r>
              <a:rPr lang="en-US" dirty="0"/>
              <a:t>: an update in one place would need to be duplicated multiple times</a:t>
            </a:r>
          </a:p>
          <a:p>
            <a:r>
              <a:rPr lang="en-US" b="1" dirty="0"/>
              <a:t>Hard to read and test</a:t>
            </a:r>
            <a:r>
              <a:rPr lang="en-US" dirty="0"/>
              <a:t>: the code that performs the interesting computation is mixed with the code </a:t>
            </a:r>
            <a:br>
              <a:rPr lang="en-US" dirty="0"/>
            </a:br>
            <a:r>
              <a:rPr lang="en-US" dirty="0"/>
              <a:t>that does the repetitive boilerplate</a:t>
            </a:r>
          </a:p>
          <a:p>
            <a:r>
              <a:rPr lang="en-US" b="1" dirty="0"/>
              <a:t>Not flexible</a:t>
            </a:r>
            <a:r>
              <a:rPr lang="en-US" dirty="0"/>
              <a:t>: adding new functionality and modifying exiting features require extensive rewrites or hacks</a:t>
            </a:r>
            <a:endParaRPr lang="en-US" b="1" dirty="0"/>
          </a:p>
          <a:p>
            <a:endParaRPr lang="en-US" dirty="0"/>
          </a:p>
          <a:p>
            <a:endParaRPr lang="en-US" dirty="0"/>
          </a:p>
          <a:p>
            <a:endParaRPr lang="en-US" dirty="0"/>
          </a:p>
        </p:txBody>
      </p:sp>
      <p:sp>
        <p:nvSpPr>
          <p:cNvPr id="7" name="Footer Placeholder 6">
            <a:extLst>
              <a:ext uri="{FF2B5EF4-FFF2-40B4-BE49-F238E27FC236}">
                <a16:creationId xmlns:a16="http://schemas.microsoft.com/office/drawing/2014/main" id="{CEA9F5EE-7351-F94C-9D36-CBBBDAD3FA78}"/>
              </a:ext>
            </a:extLst>
          </p:cNvPr>
          <p:cNvSpPr>
            <a:spLocks noGrp="1"/>
          </p:cNvSpPr>
          <p:nvPr>
            <p:ph type="ftr" sz="quarter" idx="11"/>
          </p:nvPr>
        </p:nvSpPr>
        <p:spPr/>
        <p:txBody>
          <a:bodyPr/>
          <a:lstStyle/>
          <a:p>
            <a:r>
              <a:rPr lang="en-US"/>
              <a:t>August 2022, v. 1.0, CC BY-SA 4.0</a:t>
            </a:r>
          </a:p>
        </p:txBody>
      </p:sp>
      <p:pic>
        <p:nvPicPr>
          <p:cNvPr id="6" name="Picture 5" descr="A picture containing text, person&#10;&#10;Description automatically generated">
            <a:extLst>
              <a:ext uri="{FF2B5EF4-FFF2-40B4-BE49-F238E27FC236}">
                <a16:creationId xmlns:a16="http://schemas.microsoft.com/office/drawing/2014/main" id="{13A0AC40-9BC5-527B-2FCA-D1C102B0ECA1}"/>
              </a:ext>
            </a:extLst>
          </p:cNvPr>
          <p:cNvPicPr>
            <a:picLocks noChangeAspect="1"/>
          </p:cNvPicPr>
          <p:nvPr/>
        </p:nvPicPr>
        <p:blipFill>
          <a:blip r:embed="rId2"/>
          <a:stretch>
            <a:fillRect/>
          </a:stretch>
        </p:blipFill>
        <p:spPr>
          <a:xfrm>
            <a:off x="8456833" y="1497824"/>
            <a:ext cx="3648334" cy="3648334"/>
          </a:xfrm>
          <a:prstGeom prst="rect">
            <a:avLst/>
          </a:prstGeom>
        </p:spPr>
      </p:pic>
    </p:spTree>
    <p:extLst>
      <p:ext uri="{BB962C8B-B14F-4D97-AF65-F5344CB8AC3E}">
        <p14:creationId xmlns:p14="http://schemas.microsoft.com/office/powerpoint/2010/main" val="10290334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1C20-05F0-E065-5EE4-21C7F89BE2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B1FE7EAF-020A-B018-3D2A-9C20C44A42B0}"/>
              </a:ext>
            </a:extLst>
          </p:cNvPr>
          <p:cNvSpPr>
            <a:spLocks noGrp="1"/>
          </p:cNvSpPr>
          <p:nvPr>
            <p:ph idx="1"/>
          </p:nvPr>
        </p:nvSpPr>
        <p:spPr/>
        <p:txBody>
          <a:bodyPr/>
          <a:lstStyle/>
          <a:p>
            <a:endParaRPr lang="en-CH"/>
          </a:p>
        </p:txBody>
      </p:sp>
      <p:sp>
        <p:nvSpPr>
          <p:cNvPr id="4" name="Footer Placeholder 3">
            <a:extLst>
              <a:ext uri="{FF2B5EF4-FFF2-40B4-BE49-F238E27FC236}">
                <a16:creationId xmlns:a16="http://schemas.microsoft.com/office/drawing/2014/main" id="{DE5E2A70-C411-3864-0484-328C66B990BE}"/>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0434699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lstStyle/>
          <a:p>
            <a:r>
              <a:rPr lang="en-US" dirty="0"/>
              <a:t>Keep things open for extension</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sp>
        <p:nvSpPr>
          <p:cNvPr id="4" name="Rectangle 3">
            <a:extLst>
              <a:ext uri="{FF2B5EF4-FFF2-40B4-BE49-F238E27FC236}">
                <a16:creationId xmlns:a16="http://schemas.microsoft.com/office/drawing/2014/main" id="{0E3F64A3-3FC2-4255-5150-0CF8BB5192D3}"/>
              </a:ext>
            </a:extLst>
          </p:cNvPr>
          <p:cNvSpPr/>
          <p:nvPr/>
        </p:nvSpPr>
        <p:spPr>
          <a:xfrm>
            <a:off x="5783810" y="227930"/>
            <a:ext cx="2769063" cy="137758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Bonus material</a:t>
            </a:r>
            <a:endParaRPr lang="en-DE" sz="2400" dirty="0">
              <a:solidFill>
                <a:schemeClr val="tx1"/>
              </a:solidFill>
            </a:endParaRPr>
          </a:p>
        </p:txBody>
      </p:sp>
    </p:spTree>
    <p:extLst>
      <p:ext uri="{BB962C8B-B14F-4D97-AF65-F5344CB8AC3E}">
        <p14:creationId xmlns:p14="http://schemas.microsoft.com/office/powerpoint/2010/main" val="26217669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E596D-8A3B-A1BF-6ECB-204E7790D3EA}"/>
              </a:ext>
            </a:extLst>
          </p:cNvPr>
          <p:cNvSpPr>
            <a:spLocks noGrp="1"/>
          </p:cNvSpPr>
          <p:nvPr>
            <p:ph type="title"/>
          </p:nvPr>
        </p:nvSpPr>
        <p:spPr/>
        <p:txBody>
          <a:bodyPr/>
          <a:lstStyle/>
          <a:p>
            <a:r>
              <a:rPr lang="en-CH" dirty="0"/>
              <a:t>Hooks patterns</a:t>
            </a:r>
          </a:p>
        </p:txBody>
      </p:sp>
      <p:sp>
        <p:nvSpPr>
          <p:cNvPr id="3" name="Content Placeholder 2">
            <a:extLst>
              <a:ext uri="{FF2B5EF4-FFF2-40B4-BE49-F238E27FC236}">
                <a16:creationId xmlns:a16="http://schemas.microsoft.com/office/drawing/2014/main" id="{11000BDC-6EF1-2F8E-3F87-DE0E5802C217}"/>
              </a:ext>
            </a:extLst>
          </p:cNvPr>
          <p:cNvSpPr>
            <a:spLocks noGrp="1"/>
          </p:cNvSpPr>
          <p:nvPr>
            <p:ph idx="1"/>
          </p:nvPr>
        </p:nvSpPr>
        <p:spPr/>
        <p:txBody>
          <a:bodyPr/>
          <a:lstStyle/>
          <a:p>
            <a:r>
              <a:rPr lang="en-CH" dirty="0"/>
              <a:t>common cases:</a:t>
            </a:r>
          </a:p>
          <a:p>
            <a:pPr lvl="1"/>
            <a:r>
              <a:rPr lang="en-CH" dirty="0"/>
              <a:t>in graph traversing algorithms (e.g., depth-first search) the graph traversing is generic, but the operation to be done with the data on the nodes is specific to the application. Graph libraries often implement the traverversing, and allow implementing the operation through hooks (hook when first visiting node, and when all children are visited on the way back)</a:t>
            </a:r>
          </a:p>
          <a:p>
            <a:pPr lvl="1"/>
            <a:r>
              <a:rPr lang="en-CH" dirty="0"/>
              <a:t>in some </a:t>
            </a:r>
            <a:r>
              <a:rPr lang="en-CH"/>
              <a:t>UI frameworks, </a:t>
            </a:r>
            <a:r>
              <a:rPr lang="en-CH" dirty="0"/>
              <a:t>hooks can be added to react to certain UI events</a:t>
            </a:r>
          </a:p>
        </p:txBody>
      </p:sp>
      <p:sp>
        <p:nvSpPr>
          <p:cNvPr id="4" name="Footer Placeholder 3">
            <a:extLst>
              <a:ext uri="{FF2B5EF4-FFF2-40B4-BE49-F238E27FC236}">
                <a16:creationId xmlns:a16="http://schemas.microsoft.com/office/drawing/2014/main" id="{B8D15784-55B3-B2AE-5234-6B5A6043ACDB}"/>
              </a:ext>
            </a:extLst>
          </p:cNvPr>
          <p:cNvSpPr>
            <a:spLocks noGrp="1"/>
          </p:cNvSpPr>
          <p:nvPr>
            <p:ph type="ftr" sz="quarter" idx="11"/>
          </p:nvPr>
        </p:nvSpPr>
        <p:spPr/>
        <p:txBody>
          <a:bodyPr/>
          <a:lstStyle/>
          <a:p>
            <a:r>
              <a:rPr lang="en-US"/>
              <a:t>August 2022, v. 1.0, CC BY-SA 4.0</a:t>
            </a:r>
          </a:p>
        </p:txBody>
      </p:sp>
      <p:sp>
        <p:nvSpPr>
          <p:cNvPr id="5" name="Rectangle 4">
            <a:extLst>
              <a:ext uri="{FF2B5EF4-FFF2-40B4-BE49-F238E27FC236}">
                <a16:creationId xmlns:a16="http://schemas.microsoft.com/office/drawing/2014/main" id="{CD1315FA-0734-2B8F-5907-4AA0F31D85EA}"/>
              </a:ext>
            </a:extLst>
          </p:cNvPr>
          <p:cNvSpPr/>
          <p:nvPr/>
        </p:nvSpPr>
        <p:spPr>
          <a:xfrm>
            <a:off x="5783810" y="227930"/>
            <a:ext cx="2769063" cy="137758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Bonus material</a:t>
            </a:r>
            <a:endParaRPr lang="en-DE" sz="2400" dirty="0">
              <a:solidFill>
                <a:schemeClr val="tx1"/>
              </a:solidFill>
            </a:endParaRPr>
          </a:p>
        </p:txBody>
      </p:sp>
    </p:spTree>
    <p:extLst>
      <p:ext uri="{BB962C8B-B14F-4D97-AF65-F5344CB8AC3E}">
        <p14:creationId xmlns:p14="http://schemas.microsoft.com/office/powerpoint/2010/main" val="20264494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4A67-2FE6-BC53-6BE8-DBBCE9D05A87}"/>
              </a:ext>
            </a:extLst>
          </p:cNvPr>
          <p:cNvSpPr>
            <a:spLocks noGrp="1"/>
          </p:cNvSpPr>
          <p:nvPr>
            <p:ph type="title"/>
          </p:nvPr>
        </p:nvSpPr>
        <p:spPr/>
        <p:txBody>
          <a:bodyPr/>
          <a:lstStyle/>
          <a:p>
            <a:r>
              <a:rPr lang="en-CH" dirty="0"/>
              <a:t>Architecture discussion?</a:t>
            </a:r>
          </a:p>
        </p:txBody>
      </p:sp>
      <p:sp>
        <p:nvSpPr>
          <p:cNvPr id="3" name="Content Placeholder 2">
            <a:extLst>
              <a:ext uri="{FF2B5EF4-FFF2-40B4-BE49-F238E27FC236}">
                <a16:creationId xmlns:a16="http://schemas.microsoft.com/office/drawing/2014/main" id="{C4C53507-D1D3-6796-3E8D-7988BCAC7822}"/>
              </a:ext>
            </a:extLst>
          </p:cNvPr>
          <p:cNvSpPr>
            <a:spLocks noGrp="1"/>
          </p:cNvSpPr>
          <p:nvPr>
            <p:ph idx="1"/>
          </p:nvPr>
        </p:nvSpPr>
        <p:spPr/>
        <p:txBody>
          <a:bodyPr/>
          <a:lstStyle/>
          <a:p>
            <a:r>
              <a:rPr lang="de-DE" dirty="0"/>
              <a:t>w</a:t>
            </a:r>
            <a:r>
              <a:rPr lang="en-CH"/>
              <a:t>alker</a:t>
            </a:r>
            <a:r>
              <a:rPr lang="en-CH" dirty="0"/>
              <a:t>.from_data(data)</a:t>
            </a:r>
          </a:p>
          <a:p>
            <a:r>
              <a:rPr lang="en-CH" dirty="0"/>
              <a:t>walker.fit(data)</a:t>
            </a:r>
          </a:p>
          <a:p>
            <a:r>
              <a:rPr lang="en-CH" dirty="0"/>
              <a:t>walker_from_data(data), return fitted instance</a:t>
            </a:r>
          </a:p>
          <a:p>
            <a:r>
              <a:rPr lang="de-DE" dirty="0"/>
              <a:t>fit(</a:t>
            </a:r>
            <a:r>
              <a:rPr lang="de-DE" dirty="0" err="1"/>
              <a:t>walker</a:t>
            </a:r>
            <a:r>
              <a:rPr lang="de-DE" dirty="0"/>
              <a:t>, </a:t>
            </a:r>
            <a:r>
              <a:rPr lang="de-DE" dirty="0" err="1"/>
              <a:t>data</a:t>
            </a:r>
            <a:r>
              <a:rPr lang="de-DE" dirty="0"/>
              <a:t>), </a:t>
            </a:r>
            <a:r>
              <a:rPr lang="de-DE" dirty="0" err="1"/>
              <a:t>return</a:t>
            </a:r>
            <a:r>
              <a:rPr lang="de-DE" dirty="0"/>
              <a:t> </a:t>
            </a:r>
            <a:r>
              <a:rPr lang="de-DE" dirty="0" err="1"/>
              <a:t>parameters</a:t>
            </a:r>
            <a:endParaRPr lang="en-CH" dirty="0"/>
          </a:p>
          <a:p>
            <a:endParaRPr lang="en-CH" dirty="0"/>
          </a:p>
          <a:p>
            <a:r>
              <a:rPr lang="en-CH" dirty="0"/>
              <a:t>trajectory from walker</a:t>
            </a:r>
          </a:p>
          <a:p>
            <a:r>
              <a:rPr lang="en-CH" dirty="0"/>
              <a:t>walker.trajectory(n_steps)  (hooks might be useful)</a:t>
            </a:r>
          </a:p>
          <a:p>
            <a:r>
              <a:rPr lang="en-CH" dirty="0"/>
              <a:t>trajectory(walker, n_steps)  (hooks not so useful – just write another trajectory creator)</a:t>
            </a:r>
          </a:p>
        </p:txBody>
      </p:sp>
      <p:sp>
        <p:nvSpPr>
          <p:cNvPr id="4" name="Footer Placeholder 3">
            <a:extLst>
              <a:ext uri="{FF2B5EF4-FFF2-40B4-BE49-F238E27FC236}">
                <a16:creationId xmlns:a16="http://schemas.microsoft.com/office/drawing/2014/main" id="{62542C73-752A-91BA-B219-D3C83DBAE5F9}"/>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15874824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4A67-2FE6-BC53-6BE8-DBBCE9D05A87}"/>
              </a:ext>
            </a:extLst>
          </p:cNvPr>
          <p:cNvSpPr>
            <a:spLocks noGrp="1"/>
          </p:cNvSpPr>
          <p:nvPr>
            <p:ph type="title"/>
          </p:nvPr>
        </p:nvSpPr>
        <p:spPr/>
        <p:txBody>
          <a:bodyPr/>
          <a:lstStyle/>
          <a:p>
            <a:r>
              <a:rPr lang="de-DE" dirty="0" err="1"/>
              <a:t>What</a:t>
            </a:r>
            <a:r>
              <a:rPr lang="de-DE" dirty="0"/>
              <a:t> </a:t>
            </a:r>
            <a:r>
              <a:rPr lang="de-DE" dirty="0" err="1"/>
              <a:t>is</a:t>
            </a:r>
            <a:r>
              <a:rPr lang="de-DE" dirty="0"/>
              <a:t> an API?</a:t>
            </a:r>
            <a:endParaRPr lang="en-CH" dirty="0"/>
          </a:p>
        </p:txBody>
      </p:sp>
      <p:sp>
        <p:nvSpPr>
          <p:cNvPr id="3" name="Content Placeholder 2">
            <a:extLst>
              <a:ext uri="{FF2B5EF4-FFF2-40B4-BE49-F238E27FC236}">
                <a16:creationId xmlns:a16="http://schemas.microsoft.com/office/drawing/2014/main" id="{C4C53507-D1D3-6796-3E8D-7988BCAC7822}"/>
              </a:ext>
            </a:extLst>
          </p:cNvPr>
          <p:cNvSpPr>
            <a:spLocks noGrp="1"/>
          </p:cNvSpPr>
          <p:nvPr>
            <p:ph idx="1"/>
          </p:nvPr>
        </p:nvSpPr>
        <p:spPr>
          <a:xfrm>
            <a:off x="583474" y="1605516"/>
            <a:ext cx="8604069" cy="4571447"/>
          </a:xfrm>
        </p:spPr>
        <p:txBody>
          <a:bodyPr/>
          <a:lstStyle/>
          <a:p>
            <a:r>
              <a:rPr lang="de-DE" dirty="0" err="1"/>
              <a:t>How</a:t>
            </a:r>
            <a:r>
              <a:rPr lang="de-DE" dirty="0"/>
              <a:t> </a:t>
            </a:r>
            <a:r>
              <a:rPr lang="de-DE" dirty="0" err="1"/>
              <a:t>is</a:t>
            </a:r>
            <a:r>
              <a:rPr lang="de-DE" dirty="0"/>
              <a:t> </a:t>
            </a:r>
            <a:r>
              <a:rPr lang="de-DE" dirty="0" err="1"/>
              <a:t>the</a:t>
            </a:r>
            <a:r>
              <a:rPr lang="de-DE" dirty="0"/>
              <a:t> interface </a:t>
            </a:r>
            <a:r>
              <a:rPr lang="de-DE" dirty="0" err="1"/>
              <a:t>between</a:t>
            </a:r>
            <a:r>
              <a:rPr lang="de-DE" dirty="0"/>
              <a:t> </a:t>
            </a:r>
            <a:r>
              <a:rPr lang="de-DE" dirty="0" err="1"/>
              <a:t>your</a:t>
            </a:r>
            <a:r>
              <a:rPr lang="de-DE" dirty="0"/>
              <a:t> code and </a:t>
            </a:r>
            <a:r>
              <a:rPr lang="de-DE" dirty="0" err="1"/>
              <a:t>your</a:t>
            </a:r>
            <a:r>
              <a:rPr lang="de-DE" dirty="0"/>
              <a:t> </a:t>
            </a:r>
            <a:r>
              <a:rPr lang="de-DE" dirty="0" err="1"/>
              <a:t>manager</a:t>
            </a:r>
            <a:r>
              <a:rPr lang="de-DE" dirty="0"/>
              <a:t> </a:t>
            </a:r>
            <a:r>
              <a:rPr lang="de-DE" dirty="0" err="1"/>
              <a:t>scripts</a:t>
            </a:r>
            <a:r>
              <a:rPr lang="de-DE" dirty="0"/>
              <a:t>?</a:t>
            </a:r>
          </a:p>
          <a:p>
            <a:r>
              <a:rPr lang="de-DE" dirty="0"/>
              <a:t>Other </a:t>
            </a:r>
            <a:r>
              <a:rPr lang="de-DE" dirty="0" err="1"/>
              <a:t>things</a:t>
            </a:r>
            <a:r>
              <a:rPr lang="de-DE" dirty="0"/>
              <a:t> </a:t>
            </a:r>
            <a:r>
              <a:rPr lang="de-DE" dirty="0" err="1"/>
              <a:t>to</a:t>
            </a:r>
            <a:r>
              <a:rPr lang="de-DE" dirty="0"/>
              <a:t> </a:t>
            </a:r>
            <a:r>
              <a:rPr lang="de-DE" dirty="0" err="1"/>
              <a:t>consider</a:t>
            </a:r>
            <a:r>
              <a:rPr lang="de-DE" dirty="0"/>
              <a:t> </a:t>
            </a:r>
            <a:r>
              <a:rPr lang="de-DE" dirty="0" err="1"/>
              <a:t>when</a:t>
            </a:r>
            <a:r>
              <a:rPr lang="de-DE" dirty="0"/>
              <a:t> </a:t>
            </a:r>
            <a:r>
              <a:rPr lang="de-DE" dirty="0" err="1"/>
              <a:t>writing</a:t>
            </a:r>
            <a:r>
              <a:rPr lang="de-DE" dirty="0"/>
              <a:t> </a:t>
            </a:r>
            <a:r>
              <a:rPr lang="de-DE" dirty="0" err="1"/>
              <a:t>your</a:t>
            </a:r>
            <a:r>
              <a:rPr lang="de-DE" dirty="0"/>
              <a:t> code:</a:t>
            </a:r>
          </a:p>
          <a:p>
            <a:pPr lvl="1"/>
            <a:r>
              <a:rPr lang="de-DE" dirty="0"/>
              <a:t>Who will </a:t>
            </a:r>
            <a:r>
              <a:rPr lang="de-DE" dirty="0" err="1"/>
              <a:t>be</a:t>
            </a:r>
            <a:r>
              <a:rPr lang="de-DE" dirty="0"/>
              <a:t> </a:t>
            </a:r>
            <a:r>
              <a:rPr lang="de-DE" dirty="0" err="1"/>
              <a:t>using</a:t>
            </a:r>
            <a:r>
              <a:rPr lang="de-DE" dirty="0"/>
              <a:t> </a:t>
            </a:r>
            <a:r>
              <a:rPr lang="de-DE" dirty="0" err="1"/>
              <a:t>it</a:t>
            </a:r>
            <a:r>
              <a:rPr lang="de-DE" dirty="0"/>
              <a:t>? </a:t>
            </a:r>
          </a:p>
          <a:p>
            <a:pPr lvl="2"/>
            <a:r>
              <a:rPr lang="de-DE" dirty="0"/>
              <a:t>Maybe </a:t>
            </a:r>
            <a:r>
              <a:rPr lang="de-DE" dirty="0" err="1"/>
              <a:t>your</a:t>
            </a:r>
            <a:r>
              <a:rPr lang="de-DE" dirty="0"/>
              <a:t> code </a:t>
            </a:r>
            <a:r>
              <a:rPr lang="de-DE" dirty="0" err="1"/>
              <a:t>has</a:t>
            </a:r>
            <a:r>
              <a:rPr lang="de-DE" dirty="0"/>
              <a:t> a </a:t>
            </a:r>
            <a:r>
              <a:rPr lang="de-DE" dirty="0" err="1"/>
              <a:t>practical</a:t>
            </a:r>
            <a:r>
              <a:rPr lang="de-DE" dirty="0"/>
              <a:t> </a:t>
            </a:r>
            <a:r>
              <a:rPr lang="de-DE" dirty="0" err="1"/>
              <a:t>application</a:t>
            </a:r>
            <a:endParaRPr lang="de-DE" dirty="0"/>
          </a:p>
          <a:p>
            <a:pPr lvl="2"/>
            <a:r>
              <a:rPr lang="de-DE" dirty="0"/>
              <a:t>Even </a:t>
            </a:r>
            <a:r>
              <a:rPr lang="de-DE" dirty="0" err="1"/>
              <a:t>if</a:t>
            </a:r>
            <a:r>
              <a:rPr lang="de-DE" dirty="0"/>
              <a:t> </a:t>
            </a:r>
            <a:r>
              <a:rPr lang="de-DE" dirty="0" err="1"/>
              <a:t>it‘s</a:t>
            </a:r>
            <a:r>
              <a:rPr lang="de-DE" dirty="0"/>
              <a:t> </a:t>
            </a:r>
            <a:r>
              <a:rPr lang="de-DE" dirty="0" err="1"/>
              <a:t>most</a:t>
            </a:r>
            <a:r>
              <a:rPr lang="de-DE" dirty="0"/>
              <a:t> </a:t>
            </a:r>
            <a:r>
              <a:rPr lang="de-DE" dirty="0" err="1"/>
              <a:t>likely</a:t>
            </a:r>
            <a:r>
              <a:rPr lang="de-DE" dirty="0"/>
              <a:t> </a:t>
            </a:r>
            <a:r>
              <a:rPr lang="de-DE" dirty="0" err="1"/>
              <a:t>no</a:t>
            </a:r>
            <a:r>
              <a:rPr lang="de-DE" dirty="0"/>
              <a:t> </a:t>
            </a:r>
            <a:r>
              <a:rPr lang="de-DE" dirty="0" err="1"/>
              <a:t>one</a:t>
            </a:r>
            <a:r>
              <a:rPr lang="de-DE" dirty="0"/>
              <a:t>, </a:t>
            </a:r>
            <a:r>
              <a:rPr lang="de-DE" dirty="0" err="1"/>
              <a:t>imagine</a:t>
            </a:r>
            <a:r>
              <a:rPr lang="de-DE" dirty="0"/>
              <a:t> </a:t>
            </a:r>
            <a:r>
              <a:rPr lang="de-DE" dirty="0" err="1"/>
              <a:t>someone</a:t>
            </a:r>
            <a:r>
              <a:rPr lang="de-DE" dirty="0"/>
              <a:t> </a:t>
            </a:r>
            <a:r>
              <a:rPr lang="de-DE" dirty="0" err="1"/>
              <a:t>trying</a:t>
            </a:r>
            <a:r>
              <a:rPr lang="de-DE" dirty="0"/>
              <a:t> </a:t>
            </a:r>
            <a:r>
              <a:rPr lang="de-DE" dirty="0" err="1"/>
              <a:t>to</a:t>
            </a:r>
            <a:r>
              <a:rPr lang="de-DE" dirty="0"/>
              <a:t> </a:t>
            </a:r>
            <a:r>
              <a:rPr lang="de-DE" dirty="0" err="1"/>
              <a:t>replicate</a:t>
            </a:r>
            <a:r>
              <a:rPr lang="de-DE" dirty="0"/>
              <a:t> </a:t>
            </a:r>
            <a:r>
              <a:rPr lang="de-DE" dirty="0" err="1"/>
              <a:t>your</a:t>
            </a:r>
            <a:r>
              <a:rPr lang="de-DE" dirty="0"/>
              <a:t> </a:t>
            </a:r>
            <a:r>
              <a:rPr lang="de-DE" dirty="0" err="1"/>
              <a:t>research</a:t>
            </a:r>
            <a:r>
              <a:rPr lang="de-DE" dirty="0"/>
              <a:t> after </a:t>
            </a:r>
            <a:r>
              <a:rPr lang="de-DE" dirty="0" err="1"/>
              <a:t>you</a:t>
            </a:r>
            <a:r>
              <a:rPr lang="de-DE" dirty="0"/>
              <a:t> publish</a:t>
            </a:r>
          </a:p>
          <a:p>
            <a:pPr lvl="1"/>
            <a:r>
              <a:rPr lang="de-DE" dirty="0"/>
              <a:t>Are </a:t>
            </a:r>
            <a:r>
              <a:rPr lang="de-DE" dirty="0" err="1"/>
              <a:t>there</a:t>
            </a:r>
            <a:r>
              <a:rPr lang="de-DE" dirty="0"/>
              <a:t> </a:t>
            </a:r>
            <a:r>
              <a:rPr lang="de-DE" dirty="0" err="1"/>
              <a:t>parts</a:t>
            </a:r>
            <a:r>
              <a:rPr lang="de-DE" dirty="0"/>
              <a:t> </a:t>
            </a:r>
            <a:r>
              <a:rPr lang="de-DE" dirty="0" err="1"/>
              <a:t>of</a:t>
            </a:r>
            <a:r>
              <a:rPr lang="de-DE" dirty="0"/>
              <a:t> </a:t>
            </a:r>
            <a:r>
              <a:rPr lang="de-DE" dirty="0" err="1"/>
              <a:t>the</a:t>
            </a:r>
            <a:r>
              <a:rPr lang="de-DE" dirty="0"/>
              <a:t> code </a:t>
            </a:r>
            <a:r>
              <a:rPr lang="de-DE" dirty="0" err="1"/>
              <a:t>you</a:t>
            </a:r>
            <a:r>
              <a:rPr lang="de-DE" dirty="0"/>
              <a:t> </a:t>
            </a:r>
            <a:r>
              <a:rPr lang="de-DE" dirty="0" err="1"/>
              <a:t>may</a:t>
            </a:r>
            <a:r>
              <a:rPr lang="de-DE" dirty="0"/>
              <a:t> </a:t>
            </a:r>
            <a:r>
              <a:rPr lang="de-DE" dirty="0" err="1"/>
              <a:t>want</a:t>
            </a:r>
            <a:r>
              <a:rPr lang="de-DE" dirty="0"/>
              <a:t> </a:t>
            </a:r>
            <a:r>
              <a:rPr lang="de-DE" dirty="0" err="1"/>
              <a:t>to</a:t>
            </a:r>
            <a:r>
              <a:rPr lang="de-DE" dirty="0"/>
              <a:t> </a:t>
            </a:r>
            <a:r>
              <a:rPr lang="de-DE" dirty="0" err="1"/>
              <a:t>use</a:t>
            </a:r>
            <a:r>
              <a:rPr lang="de-DE" dirty="0"/>
              <a:t> in </a:t>
            </a:r>
            <a:r>
              <a:rPr lang="de-DE" dirty="0" err="1"/>
              <a:t>your</a:t>
            </a:r>
            <a:r>
              <a:rPr lang="de-DE" dirty="0"/>
              <a:t> </a:t>
            </a:r>
            <a:r>
              <a:rPr lang="de-DE" dirty="0" err="1"/>
              <a:t>next</a:t>
            </a:r>
            <a:r>
              <a:rPr lang="de-DE" dirty="0"/>
              <a:t> </a:t>
            </a:r>
            <a:r>
              <a:rPr lang="de-DE" dirty="0" err="1"/>
              <a:t>project</a:t>
            </a:r>
            <a:r>
              <a:rPr lang="de-DE" dirty="0"/>
              <a:t>?</a:t>
            </a:r>
          </a:p>
          <a:p>
            <a:pPr lvl="2"/>
            <a:r>
              <a:rPr lang="de-DE" dirty="0"/>
              <a:t>E.g. a </a:t>
            </a:r>
            <a:r>
              <a:rPr lang="de-DE" dirty="0" err="1"/>
              <a:t>fitting</a:t>
            </a:r>
            <a:r>
              <a:rPr lang="de-DE" dirty="0"/>
              <a:t> </a:t>
            </a:r>
            <a:r>
              <a:rPr lang="de-DE" dirty="0" err="1"/>
              <a:t>algorithm</a:t>
            </a:r>
            <a:r>
              <a:rPr lang="de-DE" dirty="0"/>
              <a:t> </a:t>
            </a:r>
            <a:r>
              <a:rPr lang="de-DE" dirty="0" err="1"/>
              <a:t>can</a:t>
            </a:r>
            <a:r>
              <a:rPr lang="de-DE" dirty="0"/>
              <a:t> </a:t>
            </a:r>
            <a:r>
              <a:rPr lang="de-DE" dirty="0" err="1"/>
              <a:t>be</a:t>
            </a:r>
            <a:r>
              <a:rPr lang="de-DE" dirty="0"/>
              <a:t> </a:t>
            </a:r>
            <a:r>
              <a:rPr lang="de-DE" dirty="0" err="1"/>
              <a:t>reused</a:t>
            </a:r>
            <a:r>
              <a:rPr lang="de-DE" dirty="0"/>
              <a:t> </a:t>
            </a:r>
            <a:r>
              <a:rPr lang="de-DE" dirty="0" err="1"/>
              <a:t>when</a:t>
            </a:r>
            <a:r>
              <a:rPr lang="de-DE" dirty="0"/>
              <a:t> </a:t>
            </a:r>
            <a:r>
              <a:rPr lang="de-DE" dirty="0" err="1"/>
              <a:t>you</a:t>
            </a:r>
            <a:r>
              <a:rPr lang="de-DE" dirty="0"/>
              <a:t> </a:t>
            </a:r>
            <a:r>
              <a:rPr lang="de-DE" dirty="0" err="1"/>
              <a:t>move</a:t>
            </a:r>
            <a:r>
              <a:rPr lang="de-DE" dirty="0"/>
              <a:t> on </a:t>
            </a:r>
            <a:r>
              <a:rPr lang="de-DE" dirty="0" err="1"/>
              <a:t>to</a:t>
            </a:r>
            <a:r>
              <a:rPr lang="de-DE" dirty="0"/>
              <a:t> </a:t>
            </a:r>
            <a:r>
              <a:rPr lang="de-DE" dirty="0" err="1"/>
              <a:t>the</a:t>
            </a:r>
            <a:r>
              <a:rPr lang="de-DE" dirty="0"/>
              <a:t> </a:t>
            </a:r>
            <a:r>
              <a:rPr lang="de-DE" dirty="0" err="1"/>
              <a:t>next</a:t>
            </a:r>
            <a:r>
              <a:rPr lang="de-DE" dirty="0"/>
              <a:t> </a:t>
            </a:r>
            <a:r>
              <a:rPr lang="de-DE" dirty="0" err="1"/>
              <a:t>model</a:t>
            </a:r>
            <a:endParaRPr lang="de-DE" dirty="0"/>
          </a:p>
          <a:p>
            <a:pPr lvl="2"/>
            <a:r>
              <a:rPr lang="de-DE" dirty="0"/>
              <a:t>E.g. a </a:t>
            </a:r>
            <a:r>
              <a:rPr lang="de-DE" dirty="0" err="1"/>
              <a:t>class</a:t>
            </a:r>
            <a:r>
              <a:rPr lang="de-DE" dirty="0"/>
              <a:t> </a:t>
            </a:r>
            <a:r>
              <a:rPr lang="de-DE" dirty="0" err="1"/>
              <a:t>for</a:t>
            </a:r>
            <a:r>
              <a:rPr lang="de-DE" dirty="0"/>
              <a:t> </a:t>
            </a:r>
            <a:r>
              <a:rPr lang="de-DE" dirty="0" err="1"/>
              <a:t>your</a:t>
            </a:r>
            <a:r>
              <a:rPr lang="de-DE" dirty="0"/>
              <a:t> </a:t>
            </a:r>
            <a:r>
              <a:rPr lang="de-DE" dirty="0" err="1"/>
              <a:t>data</a:t>
            </a:r>
            <a:r>
              <a:rPr lang="de-DE" dirty="0"/>
              <a:t> </a:t>
            </a:r>
            <a:r>
              <a:rPr lang="de-DE" dirty="0" err="1"/>
              <a:t>may</a:t>
            </a:r>
            <a:r>
              <a:rPr lang="de-DE" dirty="0"/>
              <a:t> </a:t>
            </a:r>
            <a:r>
              <a:rPr lang="de-DE" dirty="0" err="1"/>
              <a:t>be</a:t>
            </a:r>
            <a:r>
              <a:rPr lang="de-DE" dirty="0"/>
              <a:t> </a:t>
            </a:r>
            <a:r>
              <a:rPr lang="de-DE" dirty="0" err="1"/>
              <a:t>reusable</a:t>
            </a:r>
            <a:r>
              <a:rPr lang="de-DE" dirty="0"/>
              <a:t> </a:t>
            </a:r>
            <a:r>
              <a:rPr lang="de-DE" dirty="0" err="1"/>
              <a:t>for</a:t>
            </a:r>
            <a:r>
              <a:rPr lang="de-DE" dirty="0"/>
              <a:t> </a:t>
            </a:r>
            <a:r>
              <a:rPr lang="de-DE" dirty="0" err="1"/>
              <a:t>the</a:t>
            </a:r>
            <a:r>
              <a:rPr lang="de-DE" dirty="0"/>
              <a:t> </a:t>
            </a:r>
            <a:r>
              <a:rPr lang="de-DE" dirty="0" err="1"/>
              <a:t>next</a:t>
            </a:r>
            <a:r>
              <a:rPr lang="de-DE" dirty="0"/>
              <a:t> </a:t>
            </a:r>
            <a:r>
              <a:rPr lang="de-DE" dirty="0" err="1"/>
              <a:t>dataset</a:t>
            </a:r>
            <a:endParaRPr lang="en-CH" dirty="0"/>
          </a:p>
        </p:txBody>
      </p:sp>
      <p:sp>
        <p:nvSpPr>
          <p:cNvPr id="4" name="Footer Placeholder 3">
            <a:extLst>
              <a:ext uri="{FF2B5EF4-FFF2-40B4-BE49-F238E27FC236}">
                <a16:creationId xmlns:a16="http://schemas.microsoft.com/office/drawing/2014/main" id="{62542C73-752A-91BA-B219-D3C83DBAE5F9}"/>
              </a:ext>
            </a:extLst>
          </p:cNvPr>
          <p:cNvSpPr>
            <a:spLocks noGrp="1"/>
          </p:cNvSpPr>
          <p:nvPr>
            <p:ph type="ftr" sz="quarter" idx="11"/>
          </p:nvPr>
        </p:nvSpPr>
        <p:spPr/>
        <p:txBody>
          <a:bodyPr/>
          <a:lstStyle/>
          <a:p>
            <a:r>
              <a:rPr lang="en-US"/>
              <a:t>August 2022, v. 1.0, CC BY-SA 4.0</a:t>
            </a:r>
          </a:p>
        </p:txBody>
      </p:sp>
      <p:pic>
        <p:nvPicPr>
          <p:cNvPr id="6" name="Picture 5" descr="Diagram&#10;&#10;Description automatically generated">
            <a:extLst>
              <a:ext uri="{FF2B5EF4-FFF2-40B4-BE49-F238E27FC236}">
                <a16:creationId xmlns:a16="http://schemas.microsoft.com/office/drawing/2014/main" id="{E555B496-D14B-C5A2-13B6-37E5929E3F02}"/>
              </a:ext>
            </a:extLst>
          </p:cNvPr>
          <p:cNvPicPr>
            <a:picLocks noChangeAspect="1"/>
          </p:cNvPicPr>
          <p:nvPr/>
        </p:nvPicPr>
        <p:blipFill>
          <a:blip r:embed="rId2"/>
          <a:stretch>
            <a:fillRect/>
          </a:stretch>
        </p:blipFill>
        <p:spPr>
          <a:xfrm>
            <a:off x="9469425" y="3079341"/>
            <a:ext cx="2376764" cy="2023882"/>
          </a:xfrm>
          <a:prstGeom prst="rect">
            <a:avLst/>
          </a:prstGeom>
        </p:spPr>
      </p:pic>
      <p:pic>
        <p:nvPicPr>
          <p:cNvPr id="8" name="Picture 7" descr="A drawing of a car&#10;&#10;Description automatically generated with low confidence">
            <a:extLst>
              <a:ext uri="{FF2B5EF4-FFF2-40B4-BE49-F238E27FC236}">
                <a16:creationId xmlns:a16="http://schemas.microsoft.com/office/drawing/2014/main" id="{AC37F568-8054-F322-2421-56FD93A54D64}"/>
              </a:ext>
            </a:extLst>
          </p:cNvPr>
          <p:cNvPicPr>
            <a:picLocks noChangeAspect="1"/>
          </p:cNvPicPr>
          <p:nvPr/>
        </p:nvPicPr>
        <p:blipFill>
          <a:blip r:embed="rId3"/>
          <a:stretch>
            <a:fillRect/>
          </a:stretch>
        </p:blipFill>
        <p:spPr>
          <a:xfrm>
            <a:off x="9469505" y="283027"/>
            <a:ext cx="2375654" cy="2823461"/>
          </a:xfrm>
          <a:prstGeom prst="rect">
            <a:avLst/>
          </a:prstGeom>
        </p:spPr>
      </p:pic>
    </p:spTree>
    <p:extLst>
      <p:ext uri="{BB962C8B-B14F-4D97-AF65-F5344CB8AC3E}">
        <p14:creationId xmlns:p14="http://schemas.microsoft.com/office/powerpoint/2010/main" val="13618448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11B49-242E-5845-9D35-B5E0967AFB54}"/>
              </a:ext>
            </a:extLst>
          </p:cNvPr>
          <p:cNvSpPr>
            <a:spLocks noGrp="1"/>
          </p:cNvSpPr>
          <p:nvPr>
            <p:ph type="title"/>
          </p:nvPr>
        </p:nvSpPr>
        <p:spPr/>
        <p:txBody>
          <a:bodyPr/>
          <a:lstStyle/>
          <a:p>
            <a:r>
              <a:rPr lang="en-US" dirty="0"/>
              <a:t>Where to go from here…</a:t>
            </a:r>
          </a:p>
        </p:txBody>
      </p:sp>
      <p:pic>
        <p:nvPicPr>
          <p:cNvPr id="5" name="Picture 4">
            <a:extLst>
              <a:ext uri="{FF2B5EF4-FFF2-40B4-BE49-F238E27FC236}">
                <a16:creationId xmlns:a16="http://schemas.microsoft.com/office/drawing/2014/main" id="{8461FB91-0E0B-8D49-A0DB-42D3F95318D7}"/>
              </a:ext>
            </a:extLst>
          </p:cNvPr>
          <p:cNvPicPr>
            <a:picLocks noChangeAspect="1"/>
          </p:cNvPicPr>
          <p:nvPr/>
        </p:nvPicPr>
        <p:blipFill>
          <a:blip r:embed="rId2"/>
          <a:stretch>
            <a:fillRect/>
          </a:stretch>
        </p:blipFill>
        <p:spPr>
          <a:xfrm>
            <a:off x="3095274" y="2243635"/>
            <a:ext cx="2446883" cy="3214882"/>
          </a:xfrm>
          <a:prstGeom prst="rect">
            <a:avLst/>
          </a:prstGeom>
          <a:ln>
            <a:solidFill>
              <a:schemeClr val="tx1"/>
            </a:solidFill>
          </a:ln>
        </p:spPr>
      </p:pic>
      <p:grpSp>
        <p:nvGrpSpPr>
          <p:cNvPr id="9" name="Group 8">
            <a:extLst>
              <a:ext uri="{FF2B5EF4-FFF2-40B4-BE49-F238E27FC236}">
                <a16:creationId xmlns:a16="http://schemas.microsoft.com/office/drawing/2014/main" id="{79660E0F-07B7-6846-9D86-F7651434FC2E}"/>
              </a:ext>
            </a:extLst>
          </p:cNvPr>
          <p:cNvGrpSpPr/>
          <p:nvPr/>
        </p:nvGrpSpPr>
        <p:grpSpPr>
          <a:xfrm>
            <a:off x="7125651" y="2532088"/>
            <a:ext cx="2160976" cy="2654359"/>
            <a:chOff x="6802266" y="2822019"/>
            <a:chExt cx="2160976" cy="2654359"/>
          </a:xfrm>
        </p:grpSpPr>
        <p:pic>
          <p:nvPicPr>
            <p:cNvPr id="7" name="Picture 6">
              <a:extLst>
                <a:ext uri="{FF2B5EF4-FFF2-40B4-BE49-F238E27FC236}">
                  <a16:creationId xmlns:a16="http://schemas.microsoft.com/office/drawing/2014/main" id="{827699DB-2489-5D42-ABC3-145044918AEE}"/>
                </a:ext>
              </a:extLst>
            </p:cNvPr>
            <p:cNvPicPr>
              <a:picLocks noChangeAspect="1"/>
            </p:cNvPicPr>
            <p:nvPr/>
          </p:nvPicPr>
          <p:blipFill>
            <a:blip r:embed="rId3"/>
            <a:stretch>
              <a:fillRect/>
            </a:stretch>
          </p:blipFill>
          <p:spPr>
            <a:xfrm>
              <a:off x="6802266" y="2822019"/>
              <a:ext cx="2138440" cy="2138440"/>
            </a:xfrm>
            <a:prstGeom prst="rect">
              <a:avLst/>
            </a:prstGeom>
          </p:spPr>
        </p:pic>
        <p:sp>
          <p:nvSpPr>
            <p:cNvPr id="8" name="Rectangle 7">
              <a:extLst>
                <a:ext uri="{FF2B5EF4-FFF2-40B4-BE49-F238E27FC236}">
                  <a16:creationId xmlns:a16="http://schemas.microsoft.com/office/drawing/2014/main" id="{4ED70B53-16BB-8741-94B1-713E2902F6B3}"/>
                </a:ext>
              </a:extLst>
            </p:cNvPr>
            <p:cNvSpPr/>
            <p:nvPr/>
          </p:nvSpPr>
          <p:spPr>
            <a:xfrm>
              <a:off x="6802266" y="5014713"/>
              <a:ext cx="2160976" cy="461665"/>
            </a:xfrm>
            <a:prstGeom prst="rect">
              <a:avLst/>
            </a:prstGeom>
          </p:spPr>
          <p:txBody>
            <a:bodyPr wrap="none">
              <a:spAutoFit/>
            </a:bodyPr>
            <a:lstStyle/>
            <a:p>
              <a:r>
                <a:rPr lang="en-US" sz="2400" dirty="0" err="1"/>
                <a:t>realpython.com</a:t>
              </a:r>
              <a:endParaRPr lang="en-US" sz="2400" dirty="0"/>
            </a:p>
          </p:txBody>
        </p:sp>
      </p:grpSp>
      <p:sp>
        <p:nvSpPr>
          <p:cNvPr id="6" name="Footer Placeholder 5">
            <a:extLst>
              <a:ext uri="{FF2B5EF4-FFF2-40B4-BE49-F238E27FC236}">
                <a16:creationId xmlns:a16="http://schemas.microsoft.com/office/drawing/2014/main" id="{3F305A60-704A-194D-9A1C-E0795027E1B9}"/>
              </a:ext>
            </a:extLst>
          </p:cNvPr>
          <p:cNvSpPr>
            <a:spLocks noGrp="1"/>
          </p:cNvSpPr>
          <p:nvPr>
            <p:ph type="ftr" sz="quarter" idx="11"/>
          </p:nvPr>
        </p:nvSpPr>
        <p:spPr/>
        <p:txBody>
          <a:bodyPr/>
          <a:lstStyle/>
          <a:p>
            <a:r>
              <a:rPr lang="en-US"/>
              <a:t>August 2022, v. 1.0, CC BY-SA 4.0</a:t>
            </a:r>
          </a:p>
        </p:txBody>
      </p:sp>
    </p:spTree>
    <p:extLst>
      <p:ext uri="{BB962C8B-B14F-4D97-AF65-F5344CB8AC3E}">
        <p14:creationId xmlns:p14="http://schemas.microsoft.com/office/powerpoint/2010/main" val="3186237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A904-24B5-C24D-8EFF-1AC3FBE84FEB}"/>
              </a:ext>
            </a:extLst>
          </p:cNvPr>
          <p:cNvSpPr>
            <a:spLocks noGrp="1"/>
          </p:cNvSpPr>
          <p:nvPr>
            <p:ph type="title"/>
          </p:nvPr>
        </p:nvSpPr>
        <p:spPr/>
        <p:txBody>
          <a:bodyPr/>
          <a:lstStyle/>
          <a:p>
            <a:r>
              <a:rPr lang="en-US" dirty="0"/>
              <a:t>Here is how to fix it, class dismissed</a:t>
            </a:r>
          </a:p>
        </p:txBody>
      </p:sp>
      <p:sp>
        <p:nvSpPr>
          <p:cNvPr id="3" name="Content Placeholder 2">
            <a:extLst>
              <a:ext uri="{FF2B5EF4-FFF2-40B4-BE49-F238E27FC236}">
                <a16:creationId xmlns:a16="http://schemas.microsoft.com/office/drawing/2014/main" id="{1EFEF1E2-60E3-5F4A-B22E-41968B8BE949}"/>
              </a:ext>
            </a:extLst>
          </p:cNvPr>
          <p:cNvSpPr>
            <a:spLocks noGrp="1"/>
          </p:cNvSpPr>
          <p:nvPr>
            <p:ph idx="1"/>
          </p:nvPr>
        </p:nvSpPr>
        <p:spPr>
          <a:xfrm>
            <a:off x="838199" y="1825625"/>
            <a:ext cx="7580972" cy="4351338"/>
          </a:xfrm>
        </p:spPr>
        <p:txBody>
          <a:bodyPr/>
          <a:lstStyle/>
          <a:p>
            <a:pPr marL="0" indent="0">
              <a:buNone/>
            </a:pPr>
            <a:r>
              <a:rPr lang="en-CH" dirty="0"/>
              <a:t>What are you missing? A few patterns that make your code odor as nice as a spring meadow</a:t>
            </a:r>
            <a:br>
              <a:rPr lang="en-CH" dirty="0"/>
            </a:br>
            <a:endParaRPr lang="en-US" dirty="0"/>
          </a:p>
          <a:p>
            <a:pPr marL="514350" indent="-514350">
              <a:buFont typeface="+mj-lt"/>
              <a:buAutoNum type="arabicPeriod"/>
            </a:pPr>
            <a:r>
              <a:rPr lang="en-CH" dirty="0"/>
              <a:t>Group together things that belong together</a:t>
            </a:r>
          </a:p>
          <a:p>
            <a:pPr marL="514350" indent="-514350">
              <a:buFont typeface="+mj-lt"/>
              <a:buAutoNum type="arabicPeriod"/>
            </a:pPr>
            <a:r>
              <a:rPr lang="en-CH" dirty="0"/>
              <a:t>Break out things that vary independently</a:t>
            </a:r>
          </a:p>
          <a:p>
            <a:pPr marL="514350" indent="-514350">
              <a:buFont typeface="+mj-lt"/>
              <a:buAutoNum type="arabicPeriod"/>
            </a:pPr>
            <a:r>
              <a:rPr lang="en-CH" dirty="0"/>
              <a:t>Keep code open for extension</a:t>
            </a:r>
          </a:p>
          <a:p>
            <a:pPr marL="0" indent="0">
              <a:buNone/>
            </a:pPr>
            <a:endParaRPr lang="en-US" dirty="0"/>
          </a:p>
        </p:txBody>
      </p:sp>
      <p:sp>
        <p:nvSpPr>
          <p:cNvPr id="7" name="Footer Placeholder 6">
            <a:extLst>
              <a:ext uri="{FF2B5EF4-FFF2-40B4-BE49-F238E27FC236}">
                <a16:creationId xmlns:a16="http://schemas.microsoft.com/office/drawing/2014/main" id="{2FA625D5-F5E2-3A4A-AED4-07F85FEC155F}"/>
              </a:ext>
            </a:extLst>
          </p:cNvPr>
          <p:cNvSpPr>
            <a:spLocks noGrp="1"/>
          </p:cNvSpPr>
          <p:nvPr>
            <p:ph type="ftr" sz="quarter" idx="11"/>
          </p:nvPr>
        </p:nvSpPr>
        <p:spPr/>
        <p:txBody>
          <a:bodyPr/>
          <a:lstStyle/>
          <a:p>
            <a:r>
              <a:rPr lang="en-US"/>
              <a:t>August 2022, v. 1.0, CC BY-SA 4.0</a:t>
            </a:r>
          </a:p>
        </p:txBody>
      </p:sp>
      <p:pic>
        <p:nvPicPr>
          <p:cNvPr id="6" name="Picture 5" descr="A picture containing text, wall, person&#10;&#10;Description automatically generated">
            <a:extLst>
              <a:ext uri="{FF2B5EF4-FFF2-40B4-BE49-F238E27FC236}">
                <a16:creationId xmlns:a16="http://schemas.microsoft.com/office/drawing/2014/main" id="{73339BFF-5B32-E12D-9A61-76B4B562B015}"/>
              </a:ext>
            </a:extLst>
          </p:cNvPr>
          <p:cNvPicPr>
            <a:picLocks noChangeAspect="1"/>
          </p:cNvPicPr>
          <p:nvPr/>
        </p:nvPicPr>
        <p:blipFill>
          <a:blip r:embed="rId3"/>
          <a:stretch>
            <a:fillRect/>
          </a:stretch>
        </p:blipFill>
        <p:spPr>
          <a:xfrm>
            <a:off x="7995683" y="1497825"/>
            <a:ext cx="4027967" cy="4027967"/>
          </a:xfrm>
          <a:prstGeom prst="rect">
            <a:avLst/>
          </a:prstGeom>
        </p:spPr>
      </p:pic>
    </p:spTree>
    <p:extLst>
      <p:ext uri="{BB962C8B-B14F-4D97-AF65-F5344CB8AC3E}">
        <p14:creationId xmlns:p14="http://schemas.microsoft.com/office/powerpoint/2010/main" val="1327410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normAutofit/>
          </a:bodyPr>
          <a:lstStyle/>
          <a:p>
            <a:pPr algn="ctr"/>
            <a:r>
              <a:rPr lang="en-US" dirty="0"/>
              <a:t>Chapter 1: Introduction to classes</a:t>
            </a:r>
            <a:br>
              <a:rPr lang="en-US" dirty="0"/>
            </a:br>
            <a:r>
              <a:rPr lang="en-US" dirty="0"/>
              <a:t>Put together things that belong together</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August 2022, v. 1.0, CC BY-SA 4.0</a:t>
            </a:r>
          </a:p>
        </p:txBody>
      </p:sp>
      <p:pic>
        <p:nvPicPr>
          <p:cNvPr id="3" name="Picture 2" descr="Things that go together - Exercise 2 Questions - Your Home Teacher">
            <a:extLst>
              <a:ext uri="{FF2B5EF4-FFF2-40B4-BE49-F238E27FC236}">
                <a16:creationId xmlns:a16="http://schemas.microsoft.com/office/drawing/2014/main" id="{56EF37A0-4043-0478-04F4-08076DACB2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1478" y="1997650"/>
            <a:ext cx="3369043" cy="435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67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C5D08-46B4-1F40-8F22-AEFEF2789860}"/>
              </a:ext>
            </a:extLst>
          </p:cNvPr>
          <p:cNvSpPr>
            <a:spLocks noGrp="1"/>
          </p:cNvSpPr>
          <p:nvPr>
            <p:ph type="title"/>
          </p:nvPr>
        </p:nvSpPr>
        <p:spPr/>
        <p:txBody>
          <a:bodyPr/>
          <a:lstStyle/>
          <a:p>
            <a:r>
              <a:rPr lang="en-US" dirty="0"/>
              <a:t>Classes live coding</a:t>
            </a:r>
          </a:p>
        </p:txBody>
      </p:sp>
      <p:sp>
        <p:nvSpPr>
          <p:cNvPr id="5" name="Footer Placeholder 4">
            <a:extLst>
              <a:ext uri="{FF2B5EF4-FFF2-40B4-BE49-F238E27FC236}">
                <a16:creationId xmlns:a16="http://schemas.microsoft.com/office/drawing/2014/main" id="{F34FF760-6DB9-3B4A-951D-B999EFAE5F06}"/>
              </a:ext>
            </a:extLst>
          </p:cNvPr>
          <p:cNvSpPr>
            <a:spLocks noGrp="1"/>
          </p:cNvSpPr>
          <p:nvPr>
            <p:ph type="ftr" sz="quarter" idx="11"/>
          </p:nvPr>
        </p:nvSpPr>
        <p:spPr/>
        <p:txBody>
          <a:bodyPr/>
          <a:lstStyle/>
          <a:p>
            <a:r>
              <a:rPr lang="en-US" dirty="0"/>
              <a:t>August 2022, v. 1.0, CC BY-SA 4.0</a:t>
            </a:r>
          </a:p>
        </p:txBody>
      </p:sp>
      <p:sp>
        <p:nvSpPr>
          <p:cNvPr id="3" name="Rectangle 2">
            <a:extLst>
              <a:ext uri="{FF2B5EF4-FFF2-40B4-BE49-F238E27FC236}">
                <a16:creationId xmlns:a16="http://schemas.microsoft.com/office/drawing/2014/main" id="{C6E0AEA9-B31F-4E23-D128-8152F2060BE5}"/>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8" name="Graphic 7">
            <a:extLst>
              <a:ext uri="{FF2B5EF4-FFF2-40B4-BE49-F238E27FC236}">
                <a16:creationId xmlns:a16="http://schemas.microsoft.com/office/drawing/2014/main" id="{DD5E2BFF-8714-AD4B-445B-45A9C11059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10" name="TextBox 9">
            <a:extLst>
              <a:ext uri="{FF2B5EF4-FFF2-40B4-BE49-F238E27FC236}">
                <a16:creationId xmlns:a16="http://schemas.microsoft.com/office/drawing/2014/main" id="{95F24E3B-479E-B372-C21C-61517154E1BA}"/>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12" name="TextBox 11">
            <a:extLst>
              <a:ext uri="{FF2B5EF4-FFF2-40B4-BE49-F238E27FC236}">
                <a16:creationId xmlns:a16="http://schemas.microsoft.com/office/drawing/2014/main" id="{9D8CCDC3-06C6-566D-7844-1B74C7066199}"/>
              </a:ext>
            </a:extLst>
          </p:cNvPr>
          <p:cNvSpPr txBox="1"/>
          <p:nvPr/>
        </p:nvSpPr>
        <p:spPr>
          <a:xfrm>
            <a:off x="7957753" y="542883"/>
            <a:ext cx="4234247"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n</a:t>
            </a:r>
            <a:r>
              <a:rPr lang="en-DE" sz="1400" dirty="0">
                <a:solidFill>
                  <a:schemeClr val="tx1"/>
                </a:solidFill>
                <a:latin typeface="Courier New" panose="02070309020205020404" pitchFamily="49" charset="0"/>
                <a:cs typeface="Courier New" panose="02070309020205020404" pitchFamily="49" charset="0"/>
              </a:rPr>
              <a:t>otebooks/</a:t>
            </a:r>
            <a:r>
              <a:rPr lang="en-GB" sz="1400" dirty="0">
                <a:latin typeface="Courier New" panose="02070309020205020404" pitchFamily="49" charset="0"/>
                <a:cs typeface="Courier New" panose="02070309020205020404" pitchFamily="49" charset="0"/>
              </a:rPr>
              <a:t>01a </a:t>
            </a:r>
            <a:r>
              <a:rPr lang="en-GB" sz="1400" dirty="0" err="1">
                <a:latin typeface="Courier New" panose="02070309020205020404" pitchFamily="49" charset="0"/>
                <a:cs typeface="Courier New" panose="02070309020205020404" pitchFamily="49" charset="0"/>
              </a:rPr>
              <a:t>Classes.ipynb</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238348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D6F27-7837-9729-2355-D5297FA075CF}"/>
              </a:ext>
            </a:extLst>
          </p:cNvPr>
          <p:cNvSpPr>
            <a:spLocks noGrp="1"/>
          </p:cNvSpPr>
          <p:nvPr>
            <p:ph type="title"/>
          </p:nvPr>
        </p:nvSpPr>
        <p:spPr/>
        <p:txBody>
          <a:bodyPr/>
          <a:lstStyle/>
          <a:p>
            <a:r>
              <a:rPr lang="en-DE" dirty="0"/>
              <a:t>Excursion: let’s walk!</a:t>
            </a:r>
          </a:p>
        </p:txBody>
      </p:sp>
      <p:sp>
        <p:nvSpPr>
          <p:cNvPr id="3" name="Footer Placeholder 2">
            <a:extLst>
              <a:ext uri="{FF2B5EF4-FFF2-40B4-BE49-F238E27FC236}">
                <a16:creationId xmlns:a16="http://schemas.microsoft.com/office/drawing/2014/main" id="{0D065F66-88E2-4E55-FD1A-B81C5D14069D}"/>
              </a:ext>
            </a:extLst>
          </p:cNvPr>
          <p:cNvSpPr>
            <a:spLocks noGrp="1"/>
          </p:cNvSpPr>
          <p:nvPr>
            <p:ph type="ftr" sz="quarter" idx="11"/>
          </p:nvPr>
        </p:nvSpPr>
        <p:spPr>
          <a:xfrm>
            <a:off x="9843911" y="6489154"/>
            <a:ext cx="2348089" cy="365125"/>
          </a:xfrm>
        </p:spPr>
        <p:txBody>
          <a:bodyPr/>
          <a:lstStyle/>
          <a:p>
            <a:r>
              <a:rPr lang="en-US" dirty="0"/>
              <a:t>August 2022, v. 1.0, CC BY-SA 4.0</a:t>
            </a:r>
          </a:p>
        </p:txBody>
      </p:sp>
      <p:pic>
        <p:nvPicPr>
          <p:cNvPr id="5" name="Picture 4" descr="Chart, histogram&#10;&#10;Description automatically generated">
            <a:extLst>
              <a:ext uri="{FF2B5EF4-FFF2-40B4-BE49-F238E27FC236}">
                <a16:creationId xmlns:a16="http://schemas.microsoft.com/office/drawing/2014/main" id="{D22B8527-CF72-ED9B-031B-B86D7DB1B7F3}"/>
              </a:ext>
            </a:extLst>
          </p:cNvPr>
          <p:cNvPicPr>
            <a:picLocks noChangeAspect="1"/>
          </p:cNvPicPr>
          <p:nvPr/>
        </p:nvPicPr>
        <p:blipFill>
          <a:blip r:embed="rId2"/>
          <a:stretch>
            <a:fillRect/>
          </a:stretch>
        </p:blipFill>
        <p:spPr>
          <a:xfrm>
            <a:off x="6453662" y="1302616"/>
            <a:ext cx="5338945" cy="4874347"/>
          </a:xfrm>
          <a:prstGeom prst="rect">
            <a:avLst/>
          </a:prstGeom>
        </p:spPr>
      </p:pic>
      <p:pic>
        <p:nvPicPr>
          <p:cNvPr id="7" name="Picture 6" descr="A black and white design&#10;&#10;Description automatically generated with low confidence">
            <a:extLst>
              <a:ext uri="{FF2B5EF4-FFF2-40B4-BE49-F238E27FC236}">
                <a16:creationId xmlns:a16="http://schemas.microsoft.com/office/drawing/2014/main" id="{B7D51995-5877-0A31-13E9-4A1E6139C80F}"/>
              </a:ext>
            </a:extLst>
          </p:cNvPr>
          <p:cNvPicPr>
            <a:picLocks noChangeAspect="1"/>
          </p:cNvPicPr>
          <p:nvPr/>
        </p:nvPicPr>
        <p:blipFill rotWithShape="1">
          <a:blip r:embed="rId3"/>
          <a:srcRect l="52" t="101" r="136" b="80674"/>
          <a:stretch/>
        </p:blipFill>
        <p:spPr>
          <a:xfrm>
            <a:off x="5347063" y="0"/>
            <a:ext cx="6844938" cy="1318438"/>
          </a:xfrm>
          <a:prstGeom prst="rect">
            <a:avLst/>
          </a:prstGeom>
        </p:spPr>
      </p:pic>
      <p:sp>
        <p:nvSpPr>
          <p:cNvPr id="9" name="Content Placeholder 2">
            <a:extLst>
              <a:ext uri="{FF2B5EF4-FFF2-40B4-BE49-F238E27FC236}">
                <a16:creationId xmlns:a16="http://schemas.microsoft.com/office/drawing/2014/main" id="{22A04E27-6256-136A-DC56-72A473D4BC90}"/>
              </a:ext>
            </a:extLst>
          </p:cNvPr>
          <p:cNvSpPr txBox="1">
            <a:spLocks/>
          </p:cNvSpPr>
          <p:nvPr/>
        </p:nvSpPr>
        <p:spPr>
          <a:xfrm>
            <a:off x="336331" y="1683564"/>
            <a:ext cx="5881589" cy="453327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Even </a:t>
            </a:r>
            <a:r>
              <a:rPr lang="de-DE" dirty="0" err="1"/>
              <a:t>when</a:t>
            </a:r>
            <a:r>
              <a:rPr lang="de-DE" dirty="0"/>
              <a:t> </a:t>
            </a:r>
            <a:r>
              <a:rPr lang="de-DE" dirty="0" err="1"/>
              <a:t>people</a:t>
            </a:r>
            <a:r>
              <a:rPr lang="de-DE" dirty="0"/>
              <a:t> </a:t>
            </a:r>
            <a:r>
              <a:rPr lang="de-DE" dirty="0" err="1"/>
              <a:t>think</a:t>
            </a:r>
            <a:r>
              <a:rPr lang="de-DE" dirty="0"/>
              <a:t> </a:t>
            </a:r>
            <a:r>
              <a:rPr lang="de-DE" dirty="0" err="1"/>
              <a:t>they</a:t>
            </a:r>
            <a:r>
              <a:rPr lang="de-DE" dirty="0"/>
              <a:t> </a:t>
            </a:r>
            <a:r>
              <a:rPr lang="de-DE" dirty="0" err="1"/>
              <a:t>are</a:t>
            </a:r>
            <a:r>
              <a:rPr lang="de-DE" dirty="0"/>
              <a:t> </a:t>
            </a:r>
            <a:r>
              <a:rPr lang="de-DE" dirty="0" err="1"/>
              <a:t>holding</a:t>
            </a:r>
            <a:r>
              <a:rPr lang="de-DE" dirty="0"/>
              <a:t> </a:t>
            </a:r>
            <a:r>
              <a:rPr lang="de-DE" dirty="0" err="1"/>
              <a:t>their</a:t>
            </a:r>
            <a:r>
              <a:rPr lang="de-DE" dirty="0"/>
              <a:t> </a:t>
            </a:r>
            <a:r>
              <a:rPr lang="de-DE" dirty="0" err="1"/>
              <a:t>eyes</a:t>
            </a:r>
            <a:r>
              <a:rPr lang="de-DE" dirty="0"/>
              <a:t> still, </a:t>
            </a:r>
            <a:r>
              <a:rPr lang="de-DE" dirty="0" err="1"/>
              <a:t>they</a:t>
            </a:r>
            <a:r>
              <a:rPr lang="de-DE" dirty="0"/>
              <a:t> still </a:t>
            </a:r>
            <a:r>
              <a:rPr lang="de-DE" dirty="0" err="1"/>
              <a:t>move</a:t>
            </a:r>
            <a:r>
              <a:rPr lang="de-DE" dirty="0"/>
              <a:t> </a:t>
            </a:r>
            <a:r>
              <a:rPr lang="de-DE" dirty="0" err="1"/>
              <a:t>around</a:t>
            </a:r>
            <a:r>
              <a:rPr lang="de-DE" dirty="0"/>
              <a:t>:</a:t>
            </a:r>
          </a:p>
          <a:p>
            <a:pPr lvl="1"/>
            <a:r>
              <a:rPr lang="de-DE" dirty="0"/>
              <a:t>Drift, </a:t>
            </a:r>
            <a:r>
              <a:rPr lang="de-DE" dirty="0" err="1"/>
              <a:t>Microsaccades</a:t>
            </a:r>
            <a:r>
              <a:rPr lang="de-DE" dirty="0"/>
              <a:t>, </a:t>
            </a:r>
            <a:r>
              <a:rPr lang="de-DE" dirty="0" err="1"/>
              <a:t>jitter</a:t>
            </a:r>
            <a:endParaRPr lang="de-DE" dirty="0"/>
          </a:p>
          <a:p>
            <a:r>
              <a:rPr lang="de-DE" dirty="0"/>
              <a:t>The </a:t>
            </a:r>
            <a:r>
              <a:rPr lang="de-DE" dirty="0" err="1"/>
              <a:t>movement</a:t>
            </a:r>
            <a:r>
              <a:rPr lang="de-DE" dirty="0"/>
              <a:t> </a:t>
            </a:r>
            <a:r>
              <a:rPr lang="de-DE" dirty="0" err="1"/>
              <a:t>has</a:t>
            </a:r>
            <a:r>
              <a:rPr lang="de-DE" dirty="0"/>
              <a:t> </a:t>
            </a:r>
            <a:r>
              <a:rPr lang="de-DE" dirty="0" err="1"/>
              <a:t>statistical</a:t>
            </a:r>
            <a:r>
              <a:rPr lang="de-DE" dirty="0"/>
              <a:t> </a:t>
            </a:r>
            <a:r>
              <a:rPr lang="de-DE" dirty="0" err="1"/>
              <a:t>properties</a:t>
            </a:r>
            <a:r>
              <a:rPr lang="de-DE" dirty="0"/>
              <a:t> such </a:t>
            </a:r>
            <a:r>
              <a:rPr lang="de-DE" dirty="0" err="1"/>
              <a:t>as</a:t>
            </a:r>
            <a:r>
              <a:rPr lang="de-DE" dirty="0"/>
              <a:t> </a:t>
            </a:r>
            <a:r>
              <a:rPr lang="de-DE" dirty="0" err="1"/>
              <a:t>self</a:t>
            </a:r>
            <a:r>
              <a:rPr lang="de-DE" dirty="0"/>
              <a:t> </a:t>
            </a:r>
            <a:r>
              <a:rPr lang="de-DE" dirty="0" err="1"/>
              <a:t>avoidance</a:t>
            </a:r>
            <a:r>
              <a:rPr lang="de-DE" dirty="0"/>
              <a:t>, </a:t>
            </a:r>
            <a:r>
              <a:rPr lang="de-DE" dirty="0" err="1"/>
              <a:t>directional</a:t>
            </a:r>
            <a:r>
              <a:rPr lang="de-DE" dirty="0"/>
              <a:t> </a:t>
            </a:r>
            <a:r>
              <a:rPr lang="de-DE" dirty="0" err="1"/>
              <a:t>persistence</a:t>
            </a:r>
            <a:r>
              <a:rPr lang="de-DE" dirty="0"/>
              <a:t>…</a:t>
            </a:r>
          </a:p>
          <a:p>
            <a:r>
              <a:rPr lang="de-DE" dirty="0"/>
              <a:t>The </a:t>
            </a:r>
            <a:r>
              <a:rPr lang="de-DE" dirty="0" err="1"/>
              <a:t>upcoming</a:t>
            </a:r>
            <a:r>
              <a:rPr lang="de-DE" dirty="0"/>
              <a:t> </a:t>
            </a:r>
            <a:r>
              <a:rPr lang="de-DE" dirty="0" err="1"/>
              <a:t>exercise</a:t>
            </a:r>
            <a:r>
              <a:rPr lang="de-DE" dirty="0"/>
              <a:t> </a:t>
            </a:r>
            <a:r>
              <a:rPr lang="de-DE" dirty="0" err="1"/>
              <a:t>is</a:t>
            </a:r>
            <a:r>
              <a:rPr lang="de-DE" dirty="0"/>
              <a:t> a </a:t>
            </a:r>
            <a:r>
              <a:rPr lang="de-DE" dirty="0" err="1"/>
              <a:t>simplified</a:t>
            </a:r>
            <a:r>
              <a:rPr lang="de-DE" dirty="0"/>
              <a:t> </a:t>
            </a:r>
            <a:r>
              <a:rPr lang="de-DE" dirty="0" err="1"/>
              <a:t>version</a:t>
            </a:r>
            <a:r>
              <a:rPr lang="de-DE" dirty="0"/>
              <a:t> </a:t>
            </a:r>
            <a:r>
              <a:rPr lang="de-DE" dirty="0" err="1"/>
              <a:t>of</a:t>
            </a:r>
            <a:r>
              <a:rPr lang="de-DE" dirty="0"/>
              <a:t> a </a:t>
            </a:r>
            <a:r>
              <a:rPr lang="de-DE" dirty="0" err="1"/>
              <a:t>model</a:t>
            </a:r>
            <a:r>
              <a:rPr lang="de-DE" dirty="0"/>
              <a:t> Lisa </a:t>
            </a:r>
            <a:r>
              <a:rPr lang="de-DE" dirty="0" err="1"/>
              <a:t>is</a:t>
            </a:r>
            <a:r>
              <a:rPr lang="de-DE" dirty="0"/>
              <a:t> </a:t>
            </a:r>
            <a:r>
              <a:rPr lang="de-DE" dirty="0" err="1"/>
              <a:t>working</a:t>
            </a:r>
            <a:r>
              <a:rPr lang="de-DE" dirty="0"/>
              <a:t> on</a:t>
            </a:r>
            <a:endParaRPr lang="en-CH" dirty="0"/>
          </a:p>
        </p:txBody>
      </p:sp>
    </p:spTree>
    <p:extLst>
      <p:ext uri="{BB962C8B-B14F-4D97-AF65-F5344CB8AC3E}">
        <p14:creationId xmlns:p14="http://schemas.microsoft.com/office/powerpoint/2010/main" val="4020447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66782</TotalTime>
  <Words>3997</Words>
  <Application>Microsoft Macintosh PowerPoint</Application>
  <PresentationFormat>Widescreen</PresentationFormat>
  <Paragraphs>458</Paragraphs>
  <Slides>55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Calibri</vt:lpstr>
      <vt:lpstr>Calibri Light</vt:lpstr>
      <vt:lpstr>Consolas</vt:lpstr>
      <vt:lpstr>Courier New</vt:lpstr>
      <vt:lpstr>Office Theme</vt:lpstr>
      <vt:lpstr>Scientific programming patterns</vt:lpstr>
      <vt:lpstr>What is wrong with y’all?!</vt:lpstr>
      <vt:lpstr>The good news: you can smell it</vt:lpstr>
      <vt:lpstr>The good news: you can smell it</vt:lpstr>
      <vt:lpstr>What is wrong with smelly code?</vt:lpstr>
      <vt:lpstr>Here is how to fix it, class dismissed</vt:lpstr>
      <vt:lpstr>Chapter 1: Introduction to classes Put together things that belong together</vt:lpstr>
      <vt:lpstr>Classes live coding</vt:lpstr>
      <vt:lpstr>Excursion: let’s walk!</vt:lpstr>
      <vt:lpstr>Excursion: let’s walk!</vt:lpstr>
      <vt:lpstr>Excursion: let’s walk!</vt:lpstr>
      <vt:lpstr>Excursion: let’s walk!</vt:lpstr>
      <vt:lpstr>The walker Functions</vt:lpstr>
      <vt:lpstr>Hands-on Turn the walker code into a class </vt:lpstr>
      <vt:lpstr>After exercise, open discussion notes</vt:lpstr>
      <vt:lpstr>Summary: Classes organize your code</vt:lpstr>
      <vt:lpstr>Chapter 2: There are many ways to build an instance Break out things that vary independently</vt:lpstr>
      <vt:lpstr>There are many ways to build an instance</vt:lpstr>
      <vt:lpstr>The smells of the Walker constructor</vt:lpstr>
      <vt:lpstr>The smells of the Walker constructor</vt:lpstr>
      <vt:lpstr>The smells of the Walker constructor</vt:lpstr>
      <vt:lpstr>Factory methods build instances in different ways</vt:lpstr>
      <vt:lpstr>Live Coding factory methods</vt:lpstr>
      <vt:lpstr>Persistence and serialization: Saving grouped data</vt:lpstr>
      <vt:lpstr>Serialization live coding</vt:lpstr>
      <vt:lpstr>Hands On:  Serialize the Walker</vt:lpstr>
      <vt:lpstr>Recap: Class structure</vt:lpstr>
      <vt:lpstr>Factory methods take us only this far... </vt:lpstr>
      <vt:lpstr>Breaking out live coding</vt:lpstr>
      <vt:lpstr>Break out the part that varies!</vt:lpstr>
      <vt:lpstr>Break out the part that varies independently!</vt:lpstr>
      <vt:lpstr>Break out the part that varies!</vt:lpstr>
      <vt:lpstr>Hands On:  breaking out the next step probability</vt:lpstr>
      <vt:lpstr>Separate what varies independently Part 2 The same principle applies everywhere, including at the level of project</vt:lpstr>
      <vt:lpstr>The holy trinity of scientific computing</vt:lpstr>
      <vt:lpstr>The holy trinity of scientific computing</vt:lpstr>
      <vt:lpstr>Discussion Points</vt:lpstr>
      <vt:lpstr>1. Provenance</vt:lpstr>
      <vt:lpstr>2. Reproducibility</vt:lpstr>
      <vt:lpstr>3. Organization</vt:lpstr>
      <vt:lpstr>3. Organization</vt:lpstr>
      <vt:lpstr>3. Organization</vt:lpstr>
      <vt:lpstr>Organization</vt:lpstr>
      <vt:lpstr>Organization</vt:lpstr>
      <vt:lpstr>Organization</vt:lpstr>
      <vt:lpstr>Discussion</vt:lpstr>
      <vt:lpstr>Summary: Breaking things out at the level of projects</vt:lpstr>
      <vt:lpstr>Hands On: Final Exercise</vt:lpstr>
      <vt:lpstr>Thank you!</vt:lpstr>
      <vt:lpstr>PowerPoint Presentation</vt:lpstr>
      <vt:lpstr>Keep things open for extension</vt:lpstr>
      <vt:lpstr>Hooks patterns</vt:lpstr>
      <vt:lpstr>Architecture discussion?</vt:lpstr>
      <vt:lpstr>What is an API?</vt:lpstr>
      <vt:lpstr>Where to go from 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by smell</dc:title>
  <dc:creator>Berkes Pietro</dc:creator>
  <cp:lastModifiedBy>Pietro Berkes</cp:lastModifiedBy>
  <cp:revision>516</cp:revision>
  <cp:lastPrinted>2019-09-03T16:05:03Z</cp:lastPrinted>
  <dcterms:created xsi:type="dcterms:W3CDTF">2018-07-24T12:49:38Z</dcterms:created>
  <dcterms:modified xsi:type="dcterms:W3CDTF">2022-09-02T11:29:21Z</dcterms:modified>
</cp:coreProperties>
</file>

<file path=docProps/thumbnail.jpeg>
</file>